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2105/AJPH.2013.301421" TargetMode="External"/><Relationship Id="rId3" Type="http://schemas.openxmlformats.org/officeDocument/2006/relationships/hyperlink" Target="https://doi.org/10.1371/journal.pone.0147116" TargetMode="External"/><Relationship Id="rId4" Type="http://schemas.openxmlformats.org/officeDocument/2006/relationships/hyperlink" Target="https://doi.org/10.1111/1468-0009.12446" TargetMode="External"/><Relationship Id="rId9" Type="http://schemas.openxmlformats.org/officeDocument/2006/relationships/hyperlink" Target="https://www.ncbi.nlm.nih.gov/pmc/articles/PMC6261058/" TargetMode="External"/><Relationship Id="rId5" Type="http://schemas.openxmlformats.org/officeDocument/2006/relationships/hyperlink" Target="https://doi.org/10.1111/hsc.12843" TargetMode="External"/><Relationship Id="rId6" Type="http://schemas.openxmlformats.org/officeDocument/2006/relationships/hyperlink" Target="https://doi.org/10.1016/j.hjdsi.2021.100557" TargetMode="External"/><Relationship Id="rId7" Type="http://schemas.openxmlformats.org/officeDocument/2006/relationships/hyperlink" Target="https://doi.org/10.1186/s12873-022-00709-2" TargetMode="External"/><Relationship Id="rId8" Type="http://schemas.openxmlformats.org/officeDocument/2006/relationships/hyperlink" Target="https://healthdata.gov/State/Hospital-Encounters-for-Homeless-Patients/gnju-kkrr"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1200">
                <a:latin typeface="Times New Roman"/>
                <a:ea typeface="Times New Roman"/>
                <a:cs typeface="Times New Roman"/>
                <a:sym typeface="Times New Roman"/>
              </a:rPr>
              <a:t>Hello. I’m Elizabeth King, and this is my capstone project for Data </a:t>
            </a:r>
            <a:r>
              <a:rPr lang="en" sz="1200">
                <a:latin typeface="Times New Roman"/>
                <a:ea typeface="Times New Roman"/>
                <a:cs typeface="Times New Roman"/>
                <a:sym typeface="Times New Roman"/>
              </a:rPr>
              <a:t>Analytics</a:t>
            </a:r>
            <a:r>
              <a:rPr lang="en" sz="1200">
                <a:latin typeface="Times New Roman"/>
                <a:ea typeface="Times New Roman"/>
                <a:cs typeface="Times New Roman"/>
                <a:sym typeface="Times New Roman"/>
              </a:rPr>
              <a:t> and Business Intelligence. The </a:t>
            </a:r>
            <a:r>
              <a:rPr lang="en" sz="1200">
                <a:latin typeface="Times New Roman"/>
                <a:ea typeface="Times New Roman"/>
                <a:cs typeface="Times New Roman"/>
                <a:sym typeface="Times New Roman"/>
              </a:rPr>
              <a:t>research</a:t>
            </a:r>
            <a:r>
              <a:rPr lang="en" sz="1200">
                <a:latin typeface="Times New Roman"/>
                <a:ea typeface="Times New Roman"/>
                <a:cs typeface="Times New Roman"/>
                <a:sym typeface="Times New Roman"/>
              </a:rPr>
              <a:t> project is called “Emergency Department Encounters by Homeless Patients in Healthcare Shortage Areas.”</a:t>
            </a:r>
            <a:endParaRPr sz="1200">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06211e3e6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06211e3e6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This is a bar plot of the 17 demographic attributes contained in the dataset and the total number of encounters per group of patients. For easy comparison, the non-homeless count was paired next to the homeless count for each demographic in starkly contrasting colors. From this chart, the viewer could easily understand differences among homeless patients presenting at the </a:t>
            </a:r>
            <a:r>
              <a:rPr lang="en" sz="1200">
                <a:solidFill>
                  <a:schemeClr val="dk1"/>
                </a:solidFill>
                <a:highlight>
                  <a:srgbClr val="FFFFFF"/>
                </a:highlight>
                <a:latin typeface="Times New Roman"/>
                <a:ea typeface="Times New Roman"/>
                <a:cs typeface="Times New Roman"/>
                <a:sym typeface="Times New Roman"/>
              </a:rPr>
              <a:t>emergency room</a:t>
            </a:r>
            <a:r>
              <a:rPr lang="en" sz="1200">
                <a:solidFill>
                  <a:schemeClr val="dk1"/>
                </a:solidFill>
                <a:latin typeface="Times New Roman"/>
                <a:ea typeface="Times New Roman"/>
                <a:cs typeface="Times New Roman"/>
                <a:sym typeface="Times New Roman"/>
              </a:rPr>
              <a:t> such as: there were more non-homeless women than men, most Californians used the state’s Medicaid health care program, and most encounters were made by white patients. Another stark contrast is that so few homeless children visited California </a:t>
            </a:r>
            <a:r>
              <a:rPr lang="en" sz="1200">
                <a:solidFill>
                  <a:schemeClr val="dk1"/>
                </a:solidFill>
                <a:highlight>
                  <a:srgbClr val="FFFFFF"/>
                </a:highlight>
                <a:latin typeface="Times New Roman"/>
                <a:ea typeface="Times New Roman"/>
                <a:cs typeface="Times New Roman"/>
                <a:sym typeface="Times New Roman"/>
              </a:rPr>
              <a:t>emergency department</a:t>
            </a:r>
            <a:r>
              <a:rPr lang="en" sz="1200">
                <a:solidFill>
                  <a:schemeClr val="dk1"/>
                </a:solidFill>
                <a:latin typeface="Times New Roman"/>
                <a:ea typeface="Times New Roman"/>
                <a:cs typeface="Times New Roman"/>
                <a:sym typeface="Times New Roman"/>
              </a:rPr>
              <a:t>s in 2019, yet it is the largest overall demographic makeup of non-homeless </a:t>
            </a:r>
            <a:r>
              <a:rPr lang="en" sz="1200">
                <a:solidFill>
                  <a:schemeClr val="dk1"/>
                </a:solidFill>
                <a:highlight>
                  <a:srgbClr val="FFFFFF"/>
                </a:highlight>
                <a:latin typeface="Times New Roman"/>
                <a:ea typeface="Times New Roman"/>
                <a:cs typeface="Times New Roman"/>
                <a:sym typeface="Times New Roman"/>
              </a:rPr>
              <a:t>emergency room</a:t>
            </a:r>
            <a:r>
              <a:rPr lang="en" sz="1200">
                <a:solidFill>
                  <a:schemeClr val="dk1"/>
                </a:solidFill>
                <a:latin typeface="Times New Roman"/>
                <a:ea typeface="Times New Roman"/>
                <a:cs typeface="Times New Roman"/>
                <a:sym typeface="Times New Roman"/>
              </a:rPr>
              <a:t> patients.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06211e3e6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06211e3e6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Filtering the data, the following results were relevant to this study: there were over 500,000 emergency room encounters of homeless patients in an area suffering a shortage of primary care. There were over 700,000 </a:t>
            </a:r>
            <a:r>
              <a:rPr lang="en" sz="1200">
                <a:solidFill>
                  <a:schemeClr val="dk1"/>
                </a:solidFill>
                <a:latin typeface="Times New Roman"/>
                <a:ea typeface="Times New Roman"/>
                <a:cs typeface="Times New Roman"/>
                <a:sym typeface="Times New Roman"/>
              </a:rPr>
              <a:t>emergency room </a:t>
            </a:r>
            <a:r>
              <a:rPr lang="en" sz="1200">
                <a:solidFill>
                  <a:schemeClr val="dk1"/>
                </a:solidFill>
                <a:latin typeface="Times New Roman"/>
                <a:ea typeface="Times New Roman"/>
                <a:cs typeface="Times New Roman"/>
                <a:sym typeface="Times New Roman"/>
              </a:rPr>
              <a:t>encounters of homeless patients in an area suffering a shortage of mental health resources. And there were just over 300,000 encounters of homeless patients at the </a:t>
            </a:r>
            <a:r>
              <a:rPr lang="en" sz="1200">
                <a:solidFill>
                  <a:schemeClr val="dk1"/>
                </a:solidFill>
                <a:highlight>
                  <a:srgbClr val="FFFFFF"/>
                </a:highlight>
                <a:latin typeface="Times New Roman"/>
                <a:ea typeface="Times New Roman"/>
                <a:cs typeface="Times New Roman"/>
                <a:sym typeface="Times New Roman"/>
              </a:rPr>
              <a:t>emergency department</a:t>
            </a:r>
            <a:r>
              <a:rPr lang="en" sz="1200">
                <a:solidFill>
                  <a:schemeClr val="dk1"/>
                </a:solidFill>
                <a:latin typeface="Times New Roman"/>
                <a:ea typeface="Times New Roman"/>
                <a:cs typeface="Times New Roman"/>
                <a:sym typeface="Times New Roman"/>
              </a:rPr>
              <a:t> in an area suffering a shortage of both primary care and mental health resources.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After a</a:t>
            </a:r>
            <a:r>
              <a:rPr lang="en" sz="1200">
                <a:solidFill>
                  <a:schemeClr val="dk1"/>
                </a:solidFill>
                <a:latin typeface="Times New Roman"/>
                <a:ea typeface="Times New Roman"/>
                <a:cs typeface="Times New Roman"/>
                <a:sym typeface="Times New Roman"/>
              </a:rPr>
              <a:t> subset of training and testing data were partitioned, three logistic regression models were built in R to reveal a potential relationship among the relevant data. The results were unexceptional. When running a logistic regression model holding Primary Care Shortage Area as the independent variable, the coefficients were close to 0. The two P-values listed were much higher than 0.05 to be considered significant. Entering the coefficients into the odds expressions as seen in the slide yielded the following results: The model’s relative effect can merely account for a 1.4% increase in the odds that a patient presenting at the </a:t>
            </a:r>
            <a:r>
              <a:rPr lang="en" sz="1200">
                <a:solidFill>
                  <a:schemeClr val="dk1"/>
                </a:solidFill>
                <a:highlight>
                  <a:srgbClr val="FFFFFF"/>
                </a:highlight>
                <a:latin typeface="Times New Roman"/>
                <a:ea typeface="Times New Roman"/>
                <a:cs typeface="Times New Roman"/>
                <a:sym typeface="Times New Roman"/>
              </a:rPr>
              <a:t>emergency room</a:t>
            </a:r>
            <a:r>
              <a:rPr lang="en" sz="1200">
                <a:solidFill>
                  <a:schemeClr val="dk1"/>
                </a:solidFill>
                <a:latin typeface="Times New Roman"/>
                <a:ea typeface="Times New Roman"/>
                <a:cs typeface="Times New Roman"/>
                <a:sym typeface="Times New Roman"/>
              </a:rPr>
              <a:t> will be homeless based on the fact that a facility is in a primary care shortage area. The absolute effect of the model demonstrates that the odds of a homeless patient presenting to the </a:t>
            </a:r>
            <a:r>
              <a:rPr lang="en" sz="1200">
                <a:solidFill>
                  <a:schemeClr val="dk1"/>
                </a:solidFill>
                <a:highlight>
                  <a:srgbClr val="FFFFFF"/>
                </a:highlight>
                <a:latin typeface="Times New Roman"/>
                <a:ea typeface="Times New Roman"/>
                <a:cs typeface="Times New Roman"/>
                <a:sym typeface="Times New Roman"/>
              </a:rPr>
              <a:t>emergency department</a:t>
            </a:r>
            <a:r>
              <a:rPr lang="en" sz="1200">
                <a:solidFill>
                  <a:schemeClr val="dk1"/>
                </a:solidFill>
                <a:latin typeface="Times New Roman"/>
                <a:ea typeface="Times New Roman"/>
                <a:cs typeface="Times New Roman"/>
                <a:sym typeface="Times New Roman"/>
              </a:rPr>
              <a:t> considering no other variables in this model is actually a decrease by 2.9% (Vakhitova &amp; Alston-Knox, 2018). With such high P-values, the null hypothesis could not be rejected.</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06211e3e6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06211e3e6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Similarly, a model was built using Mental Health Shortage Area as the predictor variable. The results were not statistically significant, and in fact the resulting odds were counterintuitive. The model’s relative effect determined that these odds decreased by 2.3% in an area with a mental health shortage. The odds decreased by 1.6% holding no other variables as explanatory variables. With such high P-values as seen in the slide, the null hypothesis could not be rejected.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06211e3e6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06211e3e6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b="1" lang="en" sz="1200">
                <a:solidFill>
                  <a:schemeClr val="dk1"/>
                </a:solidFill>
                <a:highlight>
                  <a:srgbClr val="FFFFFF"/>
                </a:highlight>
                <a:latin typeface="Times New Roman"/>
                <a:ea typeface="Times New Roman"/>
                <a:cs typeface="Times New Roman"/>
                <a:sym typeface="Times New Roman"/>
              </a:rPr>
              <a:t>Conclusion</a:t>
            </a:r>
            <a:endParaRPr b="1" sz="1200">
              <a:solidFill>
                <a:schemeClr val="dk1"/>
              </a:solidFill>
              <a:highlight>
                <a:srgbClr val="FFFFFF"/>
              </a:highlight>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The results of logistic regression models have left much to be desired as far as actionable insights on the matter go. The null hypotheses were not rejected. While the data contained indicators of if a homeless patient visited the </a:t>
            </a:r>
            <a:r>
              <a:rPr lang="en" sz="1200">
                <a:solidFill>
                  <a:schemeClr val="dk1"/>
                </a:solidFill>
                <a:highlight>
                  <a:srgbClr val="FFFFFF"/>
                </a:highlight>
                <a:latin typeface="Times New Roman"/>
                <a:ea typeface="Times New Roman"/>
                <a:cs typeface="Times New Roman"/>
                <a:sym typeface="Times New Roman"/>
              </a:rPr>
              <a:t>emergency room</a:t>
            </a:r>
            <a:r>
              <a:rPr lang="en" sz="1200">
                <a:solidFill>
                  <a:schemeClr val="dk1"/>
                </a:solidFill>
                <a:highlight>
                  <a:srgbClr val="FFFFFF"/>
                </a:highlight>
                <a:latin typeface="Times New Roman"/>
                <a:ea typeface="Times New Roman"/>
                <a:cs typeface="Times New Roman"/>
                <a:sym typeface="Times New Roman"/>
              </a:rPr>
              <a:t> in an area with various healthcare shortages, there may not have been enough data to make </a:t>
            </a:r>
            <a:r>
              <a:rPr lang="en" sz="1200">
                <a:solidFill>
                  <a:schemeClr val="dk1"/>
                </a:solidFill>
                <a:highlight>
                  <a:srgbClr val="FFFFFF"/>
                </a:highlight>
                <a:latin typeface="Times New Roman"/>
                <a:ea typeface="Times New Roman"/>
                <a:cs typeface="Times New Roman"/>
                <a:sym typeface="Times New Roman"/>
              </a:rPr>
              <a:t>meaningful</a:t>
            </a:r>
            <a:r>
              <a:rPr lang="en" sz="1200">
                <a:solidFill>
                  <a:schemeClr val="dk1"/>
                </a:solidFill>
                <a:highlight>
                  <a:srgbClr val="FFFFFF"/>
                </a:highlight>
                <a:latin typeface="Times New Roman"/>
                <a:ea typeface="Times New Roman"/>
                <a:cs typeface="Times New Roman"/>
                <a:sym typeface="Times New Roman"/>
              </a:rPr>
              <a:t> correlations or to make predictions. </a:t>
            </a:r>
            <a:endParaRPr sz="1200">
              <a:solidFill>
                <a:schemeClr val="dk1"/>
              </a:solidFill>
              <a:highlight>
                <a:srgbClr val="FFFFFF"/>
              </a:highlight>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Unfortunately, the tests run on the data were unable to confidently reveal relationships and make impressive levels of predictions on future </a:t>
            </a:r>
            <a:r>
              <a:rPr lang="en" sz="1200">
                <a:solidFill>
                  <a:schemeClr val="dk1"/>
                </a:solidFill>
                <a:highlight>
                  <a:srgbClr val="FFFFFF"/>
                </a:highlight>
                <a:latin typeface="Times New Roman"/>
                <a:ea typeface="Times New Roman"/>
                <a:cs typeface="Times New Roman"/>
                <a:sym typeface="Times New Roman"/>
              </a:rPr>
              <a:t>emergency room</a:t>
            </a:r>
            <a:r>
              <a:rPr lang="en" sz="1200">
                <a:solidFill>
                  <a:schemeClr val="dk1"/>
                </a:solidFill>
                <a:highlight>
                  <a:srgbClr val="FFFFFF"/>
                </a:highlight>
                <a:latin typeface="Times New Roman"/>
                <a:ea typeface="Times New Roman"/>
                <a:cs typeface="Times New Roman"/>
                <a:sym typeface="Times New Roman"/>
              </a:rPr>
              <a:t> visits. The logistic regression model built has shown to be unreliable when predicting the probability that </a:t>
            </a:r>
            <a:r>
              <a:rPr lang="en" sz="1200">
                <a:solidFill>
                  <a:schemeClr val="dk1"/>
                </a:solidFill>
                <a:highlight>
                  <a:srgbClr val="FFFFFF"/>
                </a:highlight>
                <a:latin typeface="Times New Roman"/>
                <a:ea typeface="Times New Roman"/>
                <a:cs typeface="Times New Roman"/>
                <a:sym typeface="Times New Roman"/>
              </a:rPr>
              <a:t>emergency room</a:t>
            </a:r>
            <a:r>
              <a:rPr lang="en" sz="1200">
                <a:solidFill>
                  <a:schemeClr val="dk1"/>
                </a:solidFill>
                <a:highlight>
                  <a:srgbClr val="FFFFFF"/>
                </a:highlight>
                <a:latin typeface="Times New Roman"/>
                <a:ea typeface="Times New Roman"/>
                <a:cs typeface="Times New Roman"/>
                <a:sym typeface="Times New Roman"/>
              </a:rPr>
              <a:t> visits would be made by homeless patients based on the input variables determined by the model. </a:t>
            </a:r>
            <a:endParaRPr sz="1200">
              <a:solidFill>
                <a:schemeClr val="dk1"/>
              </a:solidFill>
              <a:highlight>
                <a:srgbClr val="FFFFFF"/>
              </a:highlight>
              <a:latin typeface="Times New Roman"/>
              <a:ea typeface="Times New Roman"/>
              <a:cs typeface="Times New Roman"/>
              <a:sym typeface="Times New Roman"/>
            </a:endParaRPr>
          </a:p>
          <a:p>
            <a:pPr indent="0" lvl="0" marL="0" rtl="0" algn="ctr">
              <a:lnSpc>
                <a:spcPct val="200000"/>
              </a:lnSpc>
              <a:spcBef>
                <a:spcPts val="0"/>
              </a:spcBef>
              <a:spcAft>
                <a:spcPts val="0"/>
              </a:spcAft>
              <a:buNone/>
            </a:pPr>
            <a:r>
              <a:rPr b="1" lang="en" sz="1200">
                <a:solidFill>
                  <a:schemeClr val="dk1"/>
                </a:solidFill>
                <a:latin typeface="Times New Roman"/>
                <a:ea typeface="Times New Roman"/>
                <a:cs typeface="Times New Roman"/>
                <a:sym typeface="Times New Roman"/>
              </a:rPr>
              <a:t>Recommendations</a:t>
            </a:r>
            <a:endParaRPr b="1"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Additional research is needed in order to draw meaningful conclusions from the data on </a:t>
            </a:r>
            <a:r>
              <a:rPr lang="en" sz="1200">
                <a:solidFill>
                  <a:schemeClr val="dk1"/>
                </a:solidFill>
                <a:highlight>
                  <a:srgbClr val="FFFFFF"/>
                </a:highlight>
                <a:latin typeface="Times New Roman"/>
                <a:ea typeface="Times New Roman"/>
                <a:cs typeface="Times New Roman"/>
                <a:sym typeface="Times New Roman"/>
              </a:rPr>
              <a:t>emergency department</a:t>
            </a:r>
            <a:r>
              <a:rPr lang="en" sz="1200">
                <a:solidFill>
                  <a:schemeClr val="dk1"/>
                </a:solidFill>
                <a:latin typeface="Times New Roman"/>
                <a:ea typeface="Times New Roman"/>
                <a:cs typeface="Times New Roman"/>
                <a:sym typeface="Times New Roman"/>
              </a:rPr>
              <a:t> encounters in California. Other datasets can be explored in addition to or in tandem with the dataset used in this project. The variables used for analysis in this project were chosen to be of interest based on the prior research on the lack of healthcare resources for homeless individuals. Other studies have used healthcare record data and U.S. census data. It could be worthwhile exploring other datasets on the same topic in California to detect possible similar trends. </a:t>
            </a:r>
            <a:endParaRPr b="1"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06211e3e6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06211e3e6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200000"/>
              </a:lnSpc>
              <a:spcBef>
                <a:spcPts val="0"/>
              </a:spcBef>
              <a:spcAft>
                <a:spcPts val="0"/>
              </a:spcAft>
              <a:buClr>
                <a:schemeClr val="dk1"/>
              </a:buClr>
              <a:buSzPts val="1100"/>
              <a:buFont typeface="Arial"/>
              <a:buNone/>
            </a:pPr>
            <a:r>
              <a:rPr b="1" lang="en" sz="1200">
                <a:solidFill>
                  <a:schemeClr val="dk1"/>
                </a:solidFill>
                <a:highlight>
                  <a:srgbClr val="FFFFFF"/>
                </a:highlight>
                <a:latin typeface="Times New Roman"/>
                <a:ea typeface="Times New Roman"/>
                <a:cs typeface="Times New Roman"/>
                <a:sym typeface="Times New Roman"/>
              </a:rPr>
              <a:t>References</a:t>
            </a:r>
            <a:endParaRPr b="1" sz="1200">
              <a:solidFill>
                <a:schemeClr val="dk1"/>
              </a:solidFill>
              <a:highlight>
                <a:srgbClr val="FFFFFF"/>
              </a:highlight>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Bharel, M., Lin, W.-C., Zhang, J., O’Connell, E., Taube, R., &amp; Clark, R. E. (2013). Health care utilization patterns of homeless individuals in Boston: preparing for Medicaid expansion under the Affordable Care Act. </a:t>
            </a:r>
            <a:r>
              <a:rPr i="1" lang="en" sz="1200">
                <a:solidFill>
                  <a:schemeClr val="dk1"/>
                </a:solidFill>
                <a:highlight>
                  <a:srgbClr val="FFFFFF"/>
                </a:highlight>
                <a:latin typeface="Times New Roman"/>
                <a:ea typeface="Times New Roman"/>
                <a:cs typeface="Times New Roman"/>
                <a:sym typeface="Times New Roman"/>
              </a:rPr>
              <a:t>American Journal of Public Health, 103</a:t>
            </a:r>
            <a:r>
              <a:rPr lang="en" sz="1200">
                <a:solidFill>
                  <a:schemeClr val="dk1"/>
                </a:solidFill>
                <a:highlight>
                  <a:srgbClr val="FFFFFF"/>
                </a:highlight>
                <a:latin typeface="Times New Roman"/>
                <a:ea typeface="Times New Roman"/>
                <a:cs typeface="Times New Roman"/>
                <a:sym typeface="Times New Roman"/>
              </a:rPr>
              <a:t>(2), S311–S317. </a:t>
            </a:r>
            <a:r>
              <a:rPr lang="en" sz="1200" u="sng">
                <a:solidFill>
                  <a:srgbClr val="1155CC"/>
                </a:solidFill>
                <a:highlight>
                  <a:srgbClr val="FFFFFF"/>
                </a:highlight>
                <a:latin typeface="Times New Roman"/>
                <a:ea typeface="Times New Roman"/>
                <a:cs typeface="Times New Roman"/>
                <a:sym typeface="Times New Roman"/>
                <a:hlinkClick r:id="rId2">
                  <a:extLst>
                    <a:ext uri="{A12FA001-AC4F-418D-AE19-62706E023703}">
                      <ahyp:hlinkClr val="tx"/>
                    </a:ext>
                  </a:extLst>
                </a:hlinkClick>
              </a:rPr>
              <a:t>https://doi.org/10.2105/AJPH.2013.301421</a:t>
            </a:r>
            <a:r>
              <a:rPr lang="en" sz="1200">
                <a:solidFill>
                  <a:schemeClr val="dk1"/>
                </a:solidFill>
                <a:highlight>
                  <a:srgbClr val="FFFFFF"/>
                </a:highlight>
                <a:latin typeface="Times New Roman"/>
                <a:ea typeface="Times New Roman"/>
                <a:cs typeface="Times New Roman"/>
                <a:sym typeface="Times New Roman"/>
              </a:rPr>
              <a:t>.</a:t>
            </a:r>
            <a:endParaRPr sz="1200">
              <a:solidFill>
                <a:schemeClr val="dk1"/>
              </a:solidFill>
              <a:highlight>
                <a:srgbClr val="FFFFFF"/>
              </a:highlight>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Behr, J. G., &amp; Diaz, R. (2016). Emergency Department Frequent Utilization for Non-Emergent Presentments: Results from a Regional Urban Trauma Center Study. </a:t>
            </a:r>
            <a:r>
              <a:rPr i="1" lang="en" sz="1200">
                <a:solidFill>
                  <a:schemeClr val="dk1"/>
                </a:solidFill>
                <a:highlight>
                  <a:srgbClr val="FFFFFF"/>
                </a:highlight>
                <a:latin typeface="Times New Roman"/>
                <a:ea typeface="Times New Roman"/>
                <a:cs typeface="Times New Roman"/>
                <a:sym typeface="Times New Roman"/>
              </a:rPr>
              <a:t>PLoS ONE, 11</a:t>
            </a:r>
            <a:r>
              <a:rPr lang="en" sz="1200">
                <a:solidFill>
                  <a:schemeClr val="dk1"/>
                </a:solidFill>
                <a:highlight>
                  <a:srgbClr val="FFFFFF"/>
                </a:highlight>
                <a:latin typeface="Times New Roman"/>
                <a:ea typeface="Times New Roman"/>
                <a:cs typeface="Times New Roman"/>
                <a:sym typeface="Times New Roman"/>
              </a:rPr>
              <a:t>(1), 1–18. </a:t>
            </a:r>
            <a:r>
              <a:rPr lang="en" sz="1200" u="sng">
                <a:solidFill>
                  <a:schemeClr val="dk1"/>
                </a:solidFill>
                <a:highlight>
                  <a:srgbClr val="FFFFFF"/>
                </a:highlight>
                <a:latin typeface="Times New Roman"/>
                <a:ea typeface="Times New Roman"/>
                <a:cs typeface="Times New Roman"/>
                <a:sym typeface="Times New Roman"/>
                <a:hlinkClick r:id="rId3">
                  <a:extLst>
                    <a:ext uri="{A12FA001-AC4F-418D-AE19-62706E023703}">
                      <ahyp:hlinkClr val="tx"/>
                    </a:ext>
                  </a:extLst>
                </a:hlinkClick>
              </a:rPr>
              <a:t>https://doi.org/10.1371/journal.pone.0147116</a:t>
            </a:r>
            <a:r>
              <a:rPr lang="en" sz="1200">
                <a:solidFill>
                  <a:schemeClr val="dk1"/>
                </a:solidFill>
                <a:highlight>
                  <a:srgbClr val="FFFFFF"/>
                </a:highlight>
                <a:latin typeface="Times New Roman"/>
                <a:ea typeface="Times New Roman"/>
                <a:cs typeface="Times New Roman"/>
                <a:sym typeface="Times New Roman"/>
              </a:rPr>
              <a:t>.</a:t>
            </a:r>
            <a:endParaRPr sz="1200">
              <a:solidFill>
                <a:schemeClr val="dk1"/>
              </a:solidFill>
              <a:highlight>
                <a:srgbClr val="FFFFFF"/>
              </a:highlight>
              <a:latin typeface="Times New Roman"/>
              <a:ea typeface="Times New Roman"/>
              <a:cs typeface="Times New Roman"/>
              <a:sym typeface="Times New Roman"/>
            </a:endParaRPr>
          </a:p>
          <a:p>
            <a:pPr indent="-514350" lvl="0" marL="514350" rtl="0" algn="l">
              <a:lnSpc>
                <a:spcPct val="200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Burns, T. (2017). Contributing factors of frequent use of the emergency department: A synthesis. </a:t>
            </a:r>
            <a:r>
              <a:rPr i="1" lang="en" sz="1200">
                <a:solidFill>
                  <a:schemeClr val="dk1"/>
                </a:solidFill>
                <a:highlight>
                  <a:srgbClr val="FFFFFF"/>
                </a:highlight>
                <a:latin typeface="Times New Roman"/>
                <a:ea typeface="Times New Roman"/>
                <a:cs typeface="Times New Roman"/>
                <a:sym typeface="Times New Roman"/>
              </a:rPr>
              <a:t>International Emergency Nursing, 35</a:t>
            </a:r>
            <a:r>
              <a:rPr lang="en" sz="1200">
                <a:solidFill>
                  <a:schemeClr val="dk1"/>
                </a:solidFill>
                <a:highlight>
                  <a:srgbClr val="FFFFFF"/>
                </a:highlight>
                <a:latin typeface="Times New Roman"/>
                <a:ea typeface="Times New Roman"/>
                <a:cs typeface="Times New Roman"/>
                <a:sym typeface="Times New Roman"/>
              </a:rPr>
              <a:t>, 51-55.</a:t>
            </a:r>
            <a:endParaRPr sz="1200">
              <a:solidFill>
                <a:schemeClr val="dk1"/>
              </a:solidFill>
              <a:highlight>
                <a:srgbClr val="FFFFFF"/>
              </a:highlight>
              <a:latin typeface="Times New Roman"/>
              <a:ea typeface="Times New Roman"/>
              <a:cs typeface="Times New Roman"/>
              <a:sym typeface="Times New Roman"/>
            </a:endParaRPr>
          </a:p>
          <a:p>
            <a:pPr indent="-514350" lvl="0" marL="514350" rtl="0" algn="l">
              <a:lnSpc>
                <a:spcPct val="200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Cantor, J. C., Chakravarty, S., Nova, J., Kelly, T., Delia, D., Tiderington, E., &amp; Brown, R. W. (2020). Medicaid Utilization and Spending among Homeless Adults in New Jersey: Implications for Medicaid-Funded Tenancy Support Services. </a:t>
            </a:r>
            <a:r>
              <a:rPr i="1" lang="en" sz="1200">
                <a:solidFill>
                  <a:schemeClr val="dk1"/>
                </a:solidFill>
                <a:highlight>
                  <a:srgbClr val="FFFFFF"/>
                </a:highlight>
                <a:latin typeface="Times New Roman"/>
                <a:ea typeface="Times New Roman"/>
                <a:cs typeface="Times New Roman"/>
                <a:sym typeface="Times New Roman"/>
              </a:rPr>
              <a:t>Milbank Quarterly, 98</a:t>
            </a:r>
            <a:r>
              <a:rPr lang="en" sz="1200">
                <a:solidFill>
                  <a:schemeClr val="dk1"/>
                </a:solidFill>
                <a:highlight>
                  <a:srgbClr val="FFFFFF"/>
                </a:highlight>
                <a:latin typeface="Times New Roman"/>
                <a:ea typeface="Times New Roman"/>
                <a:cs typeface="Times New Roman"/>
                <a:sym typeface="Times New Roman"/>
              </a:rPr>
              <a:t>(1), 106–130. </a:t>
            </a:r>
            <a:r>
              <a:rPr lang="en" sz="1200" u="sng">
                <a:solidFill>
                  <a:srgbClr val="1155CC"/>
                </a:solidFill>
                <a:highlight>
                  <a:srgbClr val="FFFFFF"/>
                </a:highlight>
                <a:latin typeface="Times New Roman"/>
                <a:ea typeface="Times New Roman"/>
                <a:cs typeface="Times New Roman"/>
                <a:sym typeface="Times New Roman"/>
                <a:hlinkClick r:id="rId4">
                  <a:extLst>
                    <a:ext uri="{A12FA001-AC4F-418D-AE19-62706E023703}">
                      <ahyp:hlinkClr val="tx"/>
                    </a:ext>
                  </a:extLst>
                </a:hlinkClick>
              </a:rPr>
              <a:t>https://doi.org/10.1111/1468-0009.12446</a:t>
            </a:r>
            <a:r>
              <a:rPr lang="en" sz="1200">
                <a:solidFill>
                  <a:schemeClr val="dk1"/>
                </a:solidFill>
                <a:highlight>
                  <a:srgbClr val="FFFFFF"/>
                </a:highlight>
                <a:latin typeface="Times New Roman"/>
                <a:ea typeface="Times New Roman"/>
                <a:cs typeface="Times New Roman"/>
                <a:sym typeface="Times New Roman"/>
              </a:rPr>
              <a:t>. </a:t>
            </a:r>
            <a:endParaRPr sz="1200">
              <a:solidFill>
                <a:schemeClr val="dk1"/>
              </a:solidFill>
              <a:highlight>
                <a:srgbClr val="FFFFFF"/>
              </a:highlight>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Chhabra, M., Spector, E., Demuynck, S., Wiest, D., Buckley, L., &amp; Shea, J. A. (2020). Assessing the relationship between housing and health among medically complex, chronically homeless individuals experiencing frequent hospital use in the United States. </a:t>
            </a:r>
            <a:r>
              <a:rPr i="1" lang="en" sz="1200">
                <a:solidFill>
                  <a:schemeClr val="dk1"/>
                </a:solidFill>
                <a:highlight>
                  <a:srgbClr val="FFFFFF"/>
                </a:highlight>
                <a:latin typeface="Times New Roman"/>
                <a:ea typeface="Times New Roman"/>
                <a:cs typeface="Times New Roman"/>
                <a:sym typeface="Times New Roman"/>
              </a:rPr>
              <a:t>Health &amp; Social Care in the Community, 28</a:t>
            </a:r>
            <a:r>
              <a:rPr lang="en" sz="1200">
                <a:solidFill>
                  <a:schemeClr val="dk1"/>
                </a:solidFill>
                <a:highlight>
                  <a:srgbClr val="FFFFFF"/>
                </a:highlight>
                <a:latin typeface="Times New Roman"/>
                <a:ea typeface="Times New Roman"/>
                <a:cs typeface="Times New Roman"/>
                <a:sym typeface="Times New Roman"/>
              </a:rPr>
              <a:t>(1), 91–99. </a:t>
            </a:r>
            <a:r>
              <a:rPr lang="en" sz="1200" u="sng">
                <a:solidFill>
                  <a:srgbClr val="1155CC"/>
                </a:solidFill>
                <a:highlight>
                  <a:srgbClr val="FFFFFF"/>
                </a:highlight>
                <a:latin typeface="Times New Roman"/>
                <a:ea typeface="Times New Roman"/>
                <a:cs typeface="Times New Roman"/>
                <a:sym typeface="Times New Roman"/>
                <a:hlinkClick r:id="rId5">
                  <a:extLst>
                    <a:ext uri="{A12FA001-AC4F-418D-AE19-62706E023703}">
                      <ahyp:hlinkClr val="tx"/>
                    </a:ext>
                  </a:extLst>
                </a:hlinkClick>
              </a:rPr>
              <a:t>https://doi.org/10.1111/hsc.12843</a:t>
            </a:r>
            <a:r>
              <a:rPr lang="en" sz="1200">
                <a:solidFill>
                  <a:schemeClr val="dk1"/>
                </a:solidFill>
                <a:highlight>
                  <a:srgbClr val="FFFFFF"/>
                </a:highlight>
                <a:latin typeface="Times New Roman"/>
                <a:ea typeface="Times New Roman"/>
                <a:cs typeface="Times New Roman"/>
                <a:sym typeface="Times New Roman"/>
              </a:rPr>
              <a:t>. </a:t>
            </a:r>
            <a:endParaRPr sz="1200">
              <a:solidFill>
                <a:schemeClr val="dk1"/>
              </a:solidFill>
              <a:highlight>
                <a:srgbClr val="FFFFFF"/>
              </a:highlight>
              <a:latin typeface="Times New Roman"/>
              <a:ea typeface="Times New Roman"/>
              <a:cs typeface="Times New Roman"/>
              <a:sym typeface="Times New Roman"/>
            </a:endParaRPr>
          </a:p>
          <a:p>
            <a:pPr indent="-514350" lvl="0" marL="514350" rtl="0" algn="l">
              <a:lnSpc>
                <a:spcPct val="200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Feldman, B., Kim, J. Mosqueda, L., Vongsachang, H., Banerjee, J., Coffey, C., Spellberg, B., Hochman, M., Robinson, J. (2021). From the hospital to the streets: Bringing care to the unsheltered homeless in Los Angeles. </a:t>
            </a:r>
            <a:r>
              <a:rPr i="1" lang="en" sz="1200">
                <a:solidFill>
                  <a:schemeClr val="dk1"/>
                </a:solidFill>
                <a:highlight>
                  <a:srgbClr val="FFFFFF"/>
                </a:highlight>
                <a:latin typeface="Times New Roman"/>
                <a:ea typeface="Times New Roman"/>
                <a:cs typeface="Times New Roman"/>
                <a:sym typeface="Times New Roman"/>
              </a:rPr>
              <a:t>Healthcare, 9</a:t>
            </a:r>
            <a:r>
              <a:rPr lang="en" sz="1200">
                <a:solidFill>
                  <a:schemeClr val="dk1"/>
                </a:solidFill>
                <a:highlight>
                  <a:srgbClr val="FFFFFF"/>
                </a:highlight>
                <a:latin typeface="Times New Roman"/>
                <a:ea typeface="Times New Roman"/>
                <a:cs typeface="Times New Roman"/>
                <a:sym typeface="Times New Roman"/>
              </a:rPr>
              <a:t>(3), 100557. </a:t>
            </a:r>
            <a:r>
              <a:rPr lang="en" sz="1200" u="sng">
                <a:solidFill>
                  <a:srgbClr val="1155CC"/>
                </a:solidFill>
                <a:highlight>
                  <a:srgbClr val="FFFFFF"/>
                </a:highlight>
                <a:latin typeface="Times New Roman"/>
                <a:ea typeface="Times New Roman"/>
                <a:cs typeface="Times New Roman"/>
                <a:sym typeface="Times New Roman"/>
                <a:hlinkClick r:id="rId6">
                  <a:extLst>
                    <a:ext uri="{A12FA001-AC4F-418D-AE19-62706E023703}">
                      <ahyp:hlinkClr val="tx"/>
                    </a:ext>
                  </a:extLst>
                </a:hlinkClick>
              </a:rPr>
              <a:t>https://doi.org/10.1016/j.hjdsi.2021.100557</a:t>
            </a:r>
            <a:r>
              <a:rPr lang="en" sz="1200">
                <a:solidFill>
                  <a:schemeClr val="dk1"/>
                </a:solidFill>
                <a:highlight>
                  <a:srgbClr val="FFFFFF"/>
                </a:highlight>
                <a:latin typeface="Times New Roman"/>
                <a:ea typeface="Times New Roman"/>
                <a:cs typeface="Times New Roman"/>
                <a:sym typeface="Times New Roman"/>
              </a:rPr>
              <a:t>. </a:t>
            </a:r>
            <a:endParaRPr sz="1200">
              <a:solidFill>
                <a:schemeClr val="dk1"/>
              </a:solidFill>
              <a:highlight>
                <a:srgbClr val="FFFFFF"/>
              </a:highlight>
              <a:latin typeface="Times New Roman"/>
              <a:ea typeface="Times New Roman"/>
              <a:cs typeface="Times New Roman"/>
              <a:sym typeface="Times New Roman"/>
            </a:endParaRPr>
          </a:p>
          <a:p>
            <a:pPr indent="-514350" lvl="0" marL="514350" rtl="0" algn="l">
              <a:lnSpc>
                <a:spcPct val="200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Jaworsky, D., Gadermann, A., Duhoux, A., Naismith, T., Norena, M., To, M., Hwang, S., &amp; Palepu, A. (2016).  Residential Stability Reduces Unmet Health Care Needs and Emergency Department Utilization among a Cohort of Homeless and Vulnerably Housed Persons in Canada. </a:t>
            </a:r>
            <a:r>
              <a:rPr i="1" lang="en" sz="1200">
                <a:solidFill>
                  <a:schemeClr val="dk1"/>
                </a:solidFill>
                <a:highlight>
                  <a:srgbClr val="FFFFFF"/>
                </a:highlight>
                <a:latin typeface="Times New Roman"/>
                <a:ea typeface="Times New Roman"/>
                <a:cs typeface="Times New Roman"/>
                <a:sym typeface="Times New Roman"/>
              </a:rPr>
              <a:t>Journal of Urban Health: Bulletin of the New York Academy of Medicine, 93</a:t>
            </a:r>
            <a:r>
              <a:rPr lang="en" sz="1200">
                <a:solidFill>
                  <a:schemeClr val="dk1"/>
                </a:solidFill>
                <a:highlight>
                  <a:srgbClr val="FFFFFF"/>
                </a:highlight>
                <a:latin typeface="Times New Roman"/>
                <a:ea typeface="Times New Roman"/>
                <a:cs typeface="Times New Roman"/>
                <a:sym typeface="Times New Roman"/>
              </a:rPr>
              <a:t>(4). doi:10.1007/s11524-016-0065-6.  </a:t>
            </a:r>
            <a:endParaRPr sz="1200">
              <a:solidFill>
                <a:schemeClr val="dk1"/>
              </a:solidFill>
              <a:highlight>
                <a:srgbClr val="FFFFFF"/>
              </a:highlight>
              <a:latin typeface="Times New Roman"/>
              <a:ea typeface="Times New Roman"/>
              <a:cs typeface="Times New Roman"/>
              <a:sym typeface="Times New Roman"/>
            </a:endParaRPr>
          </a:p>
          <a:p>
            <a:pPr indent="-514350" lvl="0" marL="514350" rtl="0" algn="l">
              <a:lnSpc>
                <a:spcPct val="200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McFadzean, I. J., Edwards, M., Davies, F., Cooper, A., Price, D., Carson-Stevens, A., Dale, J., Hughes, T., Porter, A., Harrington, B., Evans, B., Siriwardena, N., Anderson, P., &amp; Edwards, A. (2022). Realist analysis of whether emergency departments with primary care services generate “provider-induced demand.” </a:t>
            </a:r>
            <a:r>
              <a:rPr i="1" lang="en" sz="1200">
                <a:solidFill>
                  <a:schemeClr val="dk1"/>
                </a:solidFill>
                <a:highlight>
                  <a:srgbClr val="FFFFFF"/>
                </a:highlight>
                <a:latin typeface="Times New Roman"/>
                <a:ea typeface="Times New Roman"/>
                <a:cs typeface="Times New Roman"/>
                <a:sym typeface="Times New Roman"/>
              </a:rPr>
              <a:t>BMC Emergency Medicine, 22</a:t>
            </a:r>
            <a:r>
              <a:rPr lang="en" sz="1200">
                <a:solidFill>
                  <a:schemeClr val="dk1"/>
                </a:solidFill>
                <a:highlight>
                  <a:srgbClr val="FFFFFF"/>
                </a:highlight>
                <a:latin typeface="Times New Roman"/>
                <a:ea typeface="Times New Roman"/>
                <a:cs typeface="Times New Roman"/>
                <a:sym typeface="Times New Roman"/>
              </a:rPr>
              <a:t>(1), 1–11. </a:t>
            </a:r>
            <a:r>
              <a:rPr lang="en" sz="1200" u="sng">
                <a:solidFill>
                  <a:srgbClr val="1155CC"/>
                </a:solidFill>
                <a:highlight>
                  <a:srgbClr val="FFFFFF"/>
                </a:highlight>
                <a:latin typeface="Times New Roman"/>
                <a:ea typeface="Times New Roman"/>
                <a:cs typeface="Times New Roman"/>
                <a:sym typeface="Times New Roman"/>
                <a:hlinkClick r:id="rId7">
                  <a:extLst>
                    <a:ext uri="{A12FA001-AC4F-418D-AE19-62706E023703}">
                      <ahyp:hlinkClr val="tx"/>
                    </a:ext>
                  </a:extLst>
                </a:hlinkClick>
              </a:rPr>
              <a:t>https://doi.org/10.1186/s12873-022-00709-2</a:t>
            </a:r>
            <a:r>
              <a:rPr lang="en" sz="1200">
                <a:solidFill>
                  <a:schemeClr val="dk1"/>
                </a:solidFill>
                <a:highlight>
                  <a:srgbClr val="FFFFFF"/>
                </a:highlight>
                <a:latin typeface="Times New Roman"/>
                <a:ea typeface="Times New Roman"/>
                <a:cs typeface="Times New Roman"/>
                <a:sym typeface="Times New Roman"/>
              </a:rPr>
              <a:t>.</a:t>
            </a:r>
            <a:endParaRPr sz="1200">
              <a:solidFill>
                <a:schemeClr val="dk1"/>
              </a:solidFill>
              <a:highlight>
                <a:srgbClr val="FFFFFF"/>
              </a:highlight>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State of California. (2021, July 2). Hospital Encounters for Homeless Patients. </a:t>
            </a:r>
            <a:r>
              <a:rPr i="1" lang="en" sz="1200">
                <a:solidFill>
                  <a:schemeClr val="dk1"/>
                </a:solidFill>
                <a:highlight>
                  <a:srgbClr val="FFFFFF"/>
                </a:highlight>
                <a:latin typeface="Times New Roman"/>
                <a:ea typeface="Times New Roman"/>
                <a:cs typeface="Times New Roman"/>
                <a:sym typeface="Times New Roman"/>
              </a:rPr>
              <a:t>HealthData.gov</a:t>
            </a:r>
            <a:r>
              <a:rPr lang="en" sz="1200">
                <a:solidFill>
                  <a:schemeClr val="dk1"/>
                </a:solidFill>
                <a:highlight>
                  <a:srgbClr val="FFFFFF"/>
                </a:highlight>
                <a:latin typeface="Times New Roman"/>
                <a:ea typeface="Times New Roman"/>
                <a:cs typeface="Times New Roman"/>
                <a:sym typeface="Times New Roman"/>
              </a:rPr>
              <a:t>. Retrieved on December 14, 2022 from </a:t>
            </a:r>
            <a:r>
              <a:rPr lang="en" sz="1200" u="sng">
                <a:solidFill>
                  <a:srgbClr val="1155CC"/>
                </a:solidFill>
                <a:highlight>
                  <a:srgbClr val="FFFFFF"/>
                </a:highlight>
                <a:latin typeface="Times New Roman"/>
                <a:ea typeface="Times New Roman"/>
                <a:cs typeface="Times New Roman"/>
                <a:sym typeface="Times New Roman"/>
                <a:hlinkClick r:id="rId8">
                  <a:extLst>
                    <a:ext uri="{A12FA001-AC4F-418D-AE19-62706E023703}">
                      <ahyp:hlinkClr val="tx"/>
                    </a:ext>
                  </a:extLst>
                </a:hlinkClick>
              </a:rPr>
              <a:t>https://healthdata.gov/State/Hospital-Encounters-for-Homeless-Patients/gnju-kkrr</a:t>
            </a:r>
            <a:r>
              <a:rPr lang="en" sz="1200">
                <a:solidFill>
                  <a:schemeClr val="dk1"/>
                </a:solidFill>
                <a:highlight>
                  <a:srgbClr val="FFFFFF"/>
                </a:highlight>
                <a:latin typeface="Times New Roman"/>
                <a:ea typeface="Times New Roman"/>
                <a:cs typeface="Times New Roman"/>
                <a:sym typeface="Times New Roman"/>
              </a:rPr>
              <a:t>. </a:t>
            </a:r>
            <a:endParaRPr sz="1200">
              <a:solidFill>
                <a:schemeClr val="dk1"/>
              </a:solidFill>
              <a:highlight>
                <a:srgbClr val="FFFFFF"/>
              </a:highlight>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Stergiopoulos, V., Gozdzik, A., Nisenbaum, R., Lamanna, D., Hwang, S.,  Tepper, J., &amp; Wasylenki, D. (2017) Integrating Hospital and Community Care for Homeless People with Unmet Mental Health Needs: Program Rationale, Study Protocol and Sample Description of a Brief Multidisciplinary Case Management Intervention. </a:t>
            </a:r>
            <a:r>
              <a:rPr i="1" lang="en" sz="1200">
                <a:solidFill>
                  <a:schemeClr val="dk1"/>
                </a:solidFill>
                <a:highlight>
                  <a:srgbClr val="FFFFFF"/>
                </a:highlight>
                <a:latin typeface="Times New Roman"/>
                <a:ea typeface="Times New Roman"/>
                <a:cs typeface="Times New Roman"/>
                <a:sym typeface="Times New Roman"/>
              </a:rPr>
              <a:t>International Journal of Mental Health Addiction, 15</a:t>
            </a:r>
            <a:r>
              <a:rPr lang="en" sz="1200">
                <a:solidFill>
                  <a:schemeClr val="dk1"/>
                </a:solidFill>
                <a:highlight>
                  <a:srgbClr val="FFFFFF"/>
                </a:highlight>
                <a:latin typeface="Times New Roman"/>
                <a:ea typeface="Times New Roman"/>
                <a:cs typeface="Times New Roman"/>
                <a:sym typeface="Times New Roman"/>
              </a:rPr>
              <a:t>, 362–378.</a:t>
            </a:r>
            <a:endParaRPr sz="1200">
              <a:solidFill>
                <a:schemeClr val="dk1"/>
              </a:solidFill>
              <a:highlight>
                <a:srgbClr val="FFFFFF"/>
              </a:highlight>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Vakhitova, Z. &amp; Alston-Knox, C. (2018). Non-significant p-values? Strategies to understand and better determine the importance of effects and interactions in logistic regression. </a:t>
            </a:r>
            <a:r>
              <a:rPr i="1" lang="en" sz="1200">
                <a:solidFill>
                  <a:schemeClr val="dk1"/>
                </a:solidFill>
                <a:highlight>
                  <a:srgbClr val="FFFFFF"/>
                </a:highlight>
                <a:latin typeface="Times New Roman"/>
                <a:ea typeface="Times New Roman"/>
                <a:cs typeface="Times New Roman"/>
                <a:sym typeface="Times New Roman"/>
              </a:rPr>
              <a:t>PLoS One</a:t>
            </a:r>
            <a:r>
              <a:rPr lang="en" sz="1200">
                <a:solidFill>
                  <a:schemeClr val="dk1"/>
                </a:solidFill>
                <a:highlight>
                  <a:srgbClr val="FFFFFF"/>
                </a:highlight>
                <a:latin typeface="Times New Roman"/>
                <a:ea typeface="Times New Roman"/>
                <a:cs typeface="Times New Roman"/>
                <a:sym typeface="Times New Roman"/>
              </a:rPr>
              <a:t>, </a:t>
            </a:r>
            <a:r>
              <a:rPr i="1" lang="en" sz="1200">
                <a:solidFill>
                  <a:schemeClr val="dk1"/>
                </a:solidFill>
                <a:highlight>
                  <a:srgbClr val="FFFFFF"/>
                </a:highlight>
                <a:latin typeface="Times New Roman"/>
                <a:ea typeface="Times New Roman"/>
                <a:cs typeface="Times New Roman"/>
                <a:sym typeface="Times New Roman"/>
              </a:rPr>
              <a:t>13</a:t>
            </a:r>
            <a:r>
              <a:rPr lang="en" sz="1200">
                <a:solidFill>
                  <a:schemeClr val="dk1"/>
                </a:solidFill>
                <a:highlight>
                  <a:srgbClr val="FFFFFF"/>
                </a:highlight>
                <a:latin typeface="Times New Roman"/>
                <a:ea typeface="Times New Roman"/>
                <a:cs typeface="Times New Roman"/>
                <a:sym typeface="Times New Roman"/>
              </a:rPr>
              <a:t>(11). Retrieved from </a:t>
            </a:r>
            <a:r>
              <a:rPr lang="en" sz="1200" u="sng">
                <a:solidFill>
                  <a:srgbClr val="1155CC"/>
                </a:solidFill>
                <a:highlight>
                  <a:srgbClr val="FFFFFF"/>
                </a:highlight>
                <a:latin typeface="Times New Roman"/>
                <a:ea typeface="Times New Roman"/>
                <a:cs typeface="Times New Roman"/>
                <a:sym typeface="Times New Roman"/>
                <a:hlinkClick r:id="rId9">
                  <a:extLst>
                    <a:ext uri="{A12FA001-AC4F-418D-AE19-62706E023703}">
                      <ahyp:hlinkClr val="tx"/>
                    </a:ext>
                  </a:extLst>
                </a:hlinkClick>
              </a:rPr>
              <a:t>https://www.ncbi.nlm.nih.gov/pmc/articles/PMC6261058/</a:t>
            </a:r>
            <a:r>
              <a:rPr lang="en" sz="1200">
                <a:solidFill>
                  <a:schemeClr val="dk1"/>
                </a:solidFill>
                <a:highlight>
                  <a:srgbClr val="FFFFFF"/>
                </a:highlight>
                <a:latin typeface="Times New Roman"/>
                <a:ea typeface="Times New Roman"/>
                <a:cs typeface="Times New Roman"/>
                <a:sym typeface="Times New Roman"/>
              </a:rPr>
              <a:t>. </a:t>
            </a:r>
            <a:endParaRPr sz="1200">
              <a:solidFill>
                <a:schemeClr val="dk1"/>
              </a:solidFill>
              <a:highlight>
                <a:srgbClr val="FFFFFF"/>
              </a:highlight>
              <a:latin typeface="Times New Roman"/>
              <a:ea typeface="Times New Roman"/>
              <a:cs typeface="Times New Roman"/>
              <a:sym typeface="Times New Roman"/>
            </a:endParaRPr>
          </a:p>
          <a:p>
            <a:pPr indent="-457200" lvl="0" marL="457200" rtl="0" algn="l">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Waggoner, E. A., Howard, R., &amp; Markos, P. A. (2004). Ethical Considerations for People Who Are Homeless and Mentally Ill. </a:t>
            </a:r>
            <a:r>
              <a:rPr i="1" lang="en" sz="1200">
                <a:solidFill>
                  <a:schemeClr val="dk1"/>
                </a:solidFill>
                <a:latin typeface="Times New Roman"/>
                <a:ea typeface="Times New Roman"/>
                <a:cs typeface="Times New Roman"/>
                <a:sym typeface="Times New Roman"/>
              </a:rPr>
              <a:t>Guidance &amp; Counselling, 19</a:t>
            </a:r>
            <a:r>
              <a:rPr lang="en" sz="1200">
                <a:solidFill>
                  <a:schemeClr val="dk1"/>
                </a:solidFill>
                <a:latin typeface="Times New Roman"/>
                <a:ea typeface="Times New Roman"/>
                <a:cs typeface="Times New Roman"/>
                <a:sym typeface="Times New Roman"/>
              </a:rPr>
              <a:t>(3), 1432–138.</a:t>
            </a:r>
            <a:endParaRPr sz="1200">
              <a:solidFill>
                <a:schemeClr val="dk1"/>
              </a:solidFill>
              <a:highlight>
                <a:srgbClr val="FFFFFF"/>
              </a:highlight>
              <a:latin typeface="Times New Roman"/>
              <a:ea typeface="Times New Roman"/>
              <a:cs typeface="Times New Roman"/>
              <a:sym typeface="Times New Roman"/>
            </a:endParaRPr>
          </a:p>
          <a:p>
            <a:pPr indent="-514350" lvl="0" marL="514350" rtl="0" algn="l">
              <a:lnSpc>
                <a:spcPct val="200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Wiens, K., Rosell, L., Kurdyak, P., Chen, S., Aubry, T.,  Stergiopoulos, V. &amp; Hwang, S. (2022). Determinants of Hospital Use and Physician Services Among Adults With a History of Homelessness. </a:t>
            </a:r>
            <a:r>
              <a:rPr i="1" lang="en" sz="1200">
                <a:solidFill>
                  <a:schemeClr val="dk1"/>
                </a:solidFill>
                <a:highlight>
                  <a:srgbClr val="FFFFFF"/>
                </a:highlight>
                <a:latin typeface="Times New Roman"/>
                <a:ea typeface="Times New Roman"/>
                <a:cs typeface="Times New Roman"/>
                <a:sym typeface="Times New Roman"/>
              </a:rPr>
              <a:t>Health Services Insights, 15</a:t>
            </a:r>
            <a:r>
              <a:rPr lang="en" sz="1200">
                <a:solidFill>
                  <a:schemeClr val="dk1"/>
                </a:solidFill>
                <a:highlight>
                  <a:srgbClr val="FFFFFF"/>
                </a:highlight>
                <a:latin typeface="Times New Roman"/>
                <a:ea typeface="Times New Roman"/>
                <a:cs typeface="Times New Roman"/>
                <a:sym typeface="Times New Roman"/>
              </a:rPr>
              <a:t>, 1–15.</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06211e3e6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06211e3e6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ctr">
              <a:lnSpc>
                <a:spcPct val="200000"/>
              </a:lnSpc>
              <a:spcBef>
                <a:spcPts val="0"/>
              </a:spcBef>
              <a:spcAft>
                <a:spcPts val="0"/>
              </a:spcAft>
              <a:buNone/>
            </a:pPr>
            <a:r>
              <a:rPr b="1" lang="en" sz="1200">
                <a:solidFill>
                  <a:schemeClr val="dk1"/>
                </a:solidFill>
                <a:highlight>
                  <a:srgbClr val="FFFFFF"/>
                </a:highlight>
                <a:latin typeface="Times New Roman"/>
                <a:ea typeface="Times New Roman"/>
                <a:cs typeface="Times New Roman"/>
                <a:sym typeface="Times New Roman"/>
              </a:rPr>
              <a:t>Introduction</a:t>
            </a:r>
            <a:endParaRPr b="1" sz="1200">
              <a:solidFill>
                <a:schemeClr val="dk1"/>
              </a:solidFill>
              <a:highlight>
                <a:srgbClr val="FFFFFF"/>
              </a:highlight>
              <a:latin typeface="Times New Roman"/>
              <a:ea typeface="Times New Roman"/>
              <a:cs typeface="Times New Roman"/>
              <a:sym typeface="Times New Roman"/>
            </a:endParaRPr>
          </a:p>
          <a:p>
            <a:pPr indent="457200" lvl="0" marL="0" rtl="0" algn="l">
              <a:lnSpc>
                <a:spcPct val="200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This research project was on the topic of the utilization of the emergency department by the homeless population. It was expected that research on </a:t>
            </a:r>
            <a:r>
              <a:rPr lang="en" sz="1200">
                <a:solidFill>
                  <a:schemeClr val="dk1"/>
                </a:solidFill>
                <a:highlight>
                  <a:srgbClr val="FFFFFF"/>
                </a:highlight>
                <a:latin typeface="Times New Roman"/>
                <a:ea typeface="Times New Roman"/>
                <a:cs typeface="Times New Roman"/>
                <a:sym typeface="Times New Roman"/>
              </a:rPr>
              <a:t>emergency room</a:t>
            </a:r>
            <a:r>
              <a:rPr lang="en" sz="1200">
                <a:solidFill>
                  <a:schemeClr val="dk1"/>
                </a:solidFill>
                <a:highlight>
                  <a:srgbClr val="FFFFFF"/>
                </a:highlight>
                <a:latin typeface="Times New Roman"/>
                <a:ea typeface="Times New Roman"/>
                <a:cs typeface="Times New Roman"/>
                <a:sym typeface="Times New Roman"/>
              </a:rPr>
              <a:t> visits among these patients would expose trends that could be further investigated to solve business problems. Specifically, research questions regarding the use of the </a:t>
            </a:r>
            <a:r>
              <a:rPr lang="en" sz="1200">
                <a:solidFill>
                  <a:schemeClr val="dk1"/>
                </a:solidFill>
                <a:highlight>
                  <a:srgbClr val="FFFFFF"/>
                </a:highlight>
                <a:latin typeface="Times New Roman"/>
                <a:ea typeface="Times New Roman"/>
                <a:cs typeface="Times New Roman"/>
                <a:sym typeface="Times New Roman"/>
              </a:rPr>
              <a:t>emergency department</a:t>
            </a:r>
            <a:r>
              <a:rPr lang="en" sz="1200">
                <a:solidFill>
                  <a:schemeClr val="dk1"/>
                </a:solidFill>
                <a:highlight>
                  <a:srgbClr val="FFFFFF"/>
                </a:highlight>
                <a:latin typeface="Times New Roman"/>
                <a:ea typeface="Times New Roman"/>
                <a:cs typeface="Times New Roman"/>
                <a:sym typeface="Times New Roman"/>
              </a:rPr>
              <a:t> in regions with a shortage of primary care and mental health resources was targeted as a focus within the data analyses.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ctr">
              <a:lnSpc>
                <a:spcPct val="200000"/>
              </a:lnSpc>
              <a:spcBef>
                <a:spcPts val="0"/>
              </a:spcBef>
              <a:spcAft>
                <a:spcPts val="0"/>
              </a:spcAft>
              <a:buNone/>
            </a:pPr>
            <a:r>
              <a:rPr b="1" lang="en" sz="1200">
                <a:solidFill>
                  <a:schemeClr val="dk1"/>
                </a:solidFill>
                <a:highlight>
                  <a:srgbClr val="FFFFFF"/>
                </a:highlight>
                <a:latin typeface="Times New Roman"/>
                <a:ea typeface="Times New Roman"/>
                <a:cs typeface="Times New Roman"/>
                <a:sym typeface="Times New Roman"/>
              </a:rPr>
              <a:t>Purpose Statement</a:t>
            </a:r>
            <a:endParaRPr b="1" sz="1200">
              <a:solidFill>
                <a:schemeClr val="dk1"/>
              </a:solidFill>
              <a:highlight>
                <a:srgbClr val="FFFFFF"/>
              </a:highlight>
              <a:latin typeface="Times New Roman"/>
              <a:ea typeface="Times New Roman"/>
              <a:cs typeface="Times New Roman"/>
              <a:sym typeface="Times New Roman"/>
            </a:endParaRPr>
          </a:p>
          <a:p>
            <a:pPr indent="457200" lvl="0" marL="0" rtl="0" algn="l">
              <a:lnSpc>
                <a:spcPct val="200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This research project focused on the use of the </a:t>
            </a:r>
            <a:r>
              <a:rPr lang="en" sz="1200">
                <a:solidFill>
                  <a:schemeClr val="dk1"/>
                </a:solidFill>
                <a:highlight>
                  <a:srgbClr val="FFFFFF"/>
                </a:highlight>
                <a:latin typeface="Times New Roman"/>
                <a:ea typeface="Times New Roman"/>
                <a:cs typeface="Times New Roman"/>
                <a:sym typeface="Times New Roman"/>
              </a:rPr>
              <a:t>California</a:t>
            </a:r>
            <a:r>
              <a:rPr lang="en" sz="1200">
                <a:solidFill>
                  <a:schemeClr val="dk1"/>
                </a:solidFill>
                <a:highlight>
                  <a:srgbClr val="FFFFFF"/>
                </a:highlight>
                <a:latin typeface="Times New Roman"/>
                <a:ea typeface="Times New Roman"/>
                <a:cs typeface="Times New Roman"/>
                <a:sym typeface="Times New Roman"/>
              </a:rPr>
              <a:t> emergency department, using a data set from 2019 </a:t>
            </a:r>
            <a:r>
              <a:rPr lang="en" sz="1200">
                <a:solidFill>
                  <a:schemeClr val="dk1"/>
                </a:solidFill>
                <a:latin typeface="Times New Roman"/>
                <a:ea typeface="Times New Roman"/>
                <a:cs typeface="Times New Roman"/>
                <a:sym typeface="Times New Roman"/>
              </a:rPr>
              <a:t>(State of California, 2021).</a:t>
            </a:r>
            <a:r>
              <a:rPr lang="en" sz="1200">
                <a:solidFill>
                  <a:schemeClr val="dk1"/>
                </a:solidFill>
                <a:highlight>
                  <a:srgbClr val="FFFFFF"/>
                </a:highlight>
                <a:latin typeface="Times New Roman"/>
                <a:ea typeface="Times New Roman"/>
                <a:cs typeface="Times New Roman"/>
                <a:sym typeface="Times New Roman"/>
              </a:rPr>
              <a:t> </a:t>
            </a:r>
            <a:r>
              <a:rPr lang="en" sz="1200">
                <a:solidFill>
                  <a:schemeClr val="dk1"/>
                </a:solidFill>
                <a:highlight>
                  <a:srgbClr val="FFFFFF"/>
                </a:highlight>
                <a:latin typeface="Times New Roman"/>
                <a:ea typeface="Times New Roman"/>
                <a:cs typeface="Times New Roman"/>
                <a:sym typeface="Times New Roman"/>
              </a:rPr>
              <a:t>Findings from available data were expected to reveal notable patterns in healthcare usage among one of the nation’s most vulnerable groups. Significant results from this research project could be used to make important decisions for the future of healthcare. </a:t>
            </a:r>
            <a:endParaRPr sz="1200">
              <a:solidFill>
                <a:schemeClr val="dk1"/>
              </a:solidFill>
              <a:highlight>
                <a:srgbClr val="FFFFFF"/>
              </a:highlight>
              <a:latin typeface="Times New Roman"/>
              <a:ea typeface="Times New Roman"/>
              <a:cs typeface="Times New Roman"/>
              <a:sym typeface="Times New Roman"/>
            </a:endParaRPr>
          </a:p>
          <a:p>
            <a:pPr indent="0" lvl="0" marL="0" rtl="0" algn="ctr">
              <a:lnSpc>
                <a:spcPct val="200000"/>
              </a:lnSpc>
              <a:spcBef>
                <a:spcPts val="0"/>
              </a:spcBef>
              <a:spcAft>
                <a:spcPts val="0"/>
              </a:spcAft>
              <a:buNone/>
            </a:pPr>
            <a:r>
              <a:rPr b="1" lang="en" sz="1200">
                <a:solidFill>
                  <a:schemeClr val="dk1"/>
                </a:solidFill>
                <a:latin typeface="Times New Roman"/>
                <a:ea typeface="Times New Roman"/>
                <a:cs typeface="Times New Roman"/>
                <a:sym typeface="Times New Roman"/>
              </a:rPr>
              <a:t>Objectives</a:t>
            </a:r>
            <a:endParaRPr b="1"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The goal of this proposed research project was to reveal additional tendencies in healthcare utilization, specifically emergency department services and to possibly predict the nature of future emergency department encounters. This research project should contribute to the existing body of research on the topic. Similar studies have been conducted in Massachusetts, New Jersey, Oregon, and Toronto, Ontario. Insights from data collected in California could contribute to a comprehensive understanding of the country’s healthcare. </a:t>
            </a:r>
            <a:endParaRPr sz="1200">
              <a:solidFill>
                <a:srgbClr val="FF0000"/>
              </a:solidFill>
              <a:latin typeface="Times New Roman"/>
              <a:ea typeface="Times New Roman"/>
              <a:cs typeface="Times New Roman"/>
              <a:sym typeface="Times New Roman"/>
            </a:endParaRPr>
          </a:p>
          <a:p>
            <a:pPr indent="457200" lvl="0" marL="0" rtl="0" algn="l">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Another objective of this project was to gain insights on the use of the American healthcare system by both homeless patients and non-homeless patients. The findings from this project could lead to further research concerning financial costs and expenditures, Medicaid and other healthcare payer reform, the importance of community services for the unhoused, and possibly the reallocation of existing resources for such groups. </a:t>
            </a:r>
            <a:endParaRPr sz="12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b="1" lang="en" sz="1200">
                <a:solidFill>
                  <a:schemeClr val="dk1"/>
                </a:solidFill>
                <a:latin typeface="Times New Roman"/>
                <a:ea typeface="Times New Roman"/>
                <a:cs typeface="Times New Roman"/>
                <a:sym typeface="Times New Roman"/>
              </a:rPr>
              <a:t>Study Overview</a:t>
            </a:r>
            <a:endParaRPr b="1"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This was a non-exhaustive quantitative study on </a:t>
            </a:r>
            <a:r>
              <a:rPr lang="en" sz="1200">
                <a:solidFill>
                  <a:schemeClr val="dk1"/>
                </a:solidFill>
                <a:latin typeface="Times New Roman"/>
                <a:ea typeface="Times New Roman"/>
                <a:cs typeface="Times New Roman"/>
                <a:sym typeface="Times New Roman"/>
              </a:rPr>
              <a:t>healthcare utilization trends only in the state of California during the year 2019. </a:t>
            </a:r>
            <a:r>
              <a:rPr lang="en" sz="1200">
                <a:solidFill>
                  <a:schemeClr val="dk1"/>
                </a:solidFill>
                <a:latin typeface="Times New Roman"/>
                <a:ea typeface="Times New Roman"/>
                <a:cs typeface="Times New Roman"/>
                <a:sym typeface="Times New Roman"/>
              </a:rPr>
              <a:t>Following data gathering, visualizations were created to make </a:t>
            </a:r>
            <a:r>
              <a:rPr lang="en" sz="1200">
                <a:solidFill>
                  <a:schemeClr val="dk1"/>
                </a:solidFill>
                <a:latin typeface="Times New Roman"/>
                <a:ea typeface="Times New Roman"/>
                <a:cs typeface="Times New Roman"/>
                <a:sym typeface="Times New Roman"/>
              </a:rPr>
              <a:t>sense</a:t>
            </a:r>
            <a:r>
              <a:rPr lang="en" sz="1200">
                <a:solidFill>
                  <a:schemeClr val="dk1"/>
                </a:solidFill>
                <a:latin typeface="Times New Roman"/>
                <a:ea typeface="Times New Roman"/>
                <a:cs typeface="Times New Roman"/>
                <a:sym typeface="Times New Roman"/>
              </a:rPr>
              <a:t> of the data. Statistical analyses on the dataset broke the data down into more easily digestible material, and visualizations illustrated the findings in ways that most information-literate readers could understand sufficiently. Then a </a:t>
            </a:r>
            <a:r>
              <a:rPr lang="en" sz="1200">
                <a:solidFill>
                  <a:schemeClr val="dk1"/>
                </a:solidFill>
                <a:latin typeface="Times New Roman"/>
                <a:ea typeface="Times New Roman"/>
                <a:cs typeface="Times New Roman"/>
                <a:sym typeface="Times New Roman"/>
              </a:rPr>
              <a:t>logistic</a:t>
            </a:r>
            <a:r>
              <a:rPr lang="en" sz="1200">
                <a:solidFill>
                  <a:schemeClr val="dk1"/>
                </a:solidFill>
                <a:latin typeface="Times New Roman"/>
                <a:ea typeface="Times New Roman"/>
                <a:cs typeface="Times New Roman"/>
                <a:sym typeface="Times New Roman"/>
              </a:rPr>
              <a:t> regression model was built.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06211e3e69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06211e3e6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b="1" lang="en" sz="1200">
                <a:solidFill>
                  <a:schemeClr val="dk1"/>
                </a:solidFill>
                <a:latin typeface="Times New Roman"/>
                <a:ea typeface="Times New Roman"/>
                <a:cs typeface="Times New Roman"/>
                <a:sym typeface="Times New Roman"/>
              </a:rPr>
              <a:t>Research Question</a:t>
            </a:r>
            <a:endParaRPr b="1"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The problem that this research project attempted to address was a hypothetical one. Considering there dataset, the fact that there is data on emergency department encounters by homeless patients in areas that were experiencing some type of healthcare shortage signaled that there may be a </a:t>
            </a:r>
            <a:r>
              <a:rPr lang="en" sz="1200">
                <a:solidFill>
                  <a:schemeClr val="dk1"/>
                </a:solidFill>
                <a:latin typeface="Times New Roman"/>
                <a:ea typeface="Times New Roman"/>
                <a:cs typeface="Times New Roman"/>
                <a:sym typeface="Times New Roman"/>
              </a:rPr>
              <a:t>relationship between or among this data</a:t>
            </a:r>
            <a:r>
              <a:rPr lang="en" sz="1200">
                <a:solidFill>
                  <a:schemeClr val="dk1"/>
                </a:solidFill>
                <a:latin typeface="Times New Roman"/>
                <a:ea typeface="Times New Roman"/>
                <a:cs typeface="Times New Roman"/>
                <a:sym typeface="Times New Roman"/>
              </a:rPr>
              <a:t>. A school of thought on the matter claims that unnecessary </a:t>
            </a:r>
            <a:r>
              <a:rPr lang="en" sz="1200">
                <a:solidFill>
                  <a:schemeClr val="dk1"/>
                </a:solidFill>
                <a:latin typeface="Times New Roman"/>
                <a:ea typeface="Times New Roman"/>
                <a:cs typeface="Times New Roman"/>
                <a:sym typeface="Times New Roman"/>
              </a:rPr>
              <a:t>emergency room</a:t>
            </a:r>
            <a:r>
              <a:rPr lang="en" sz="1200">
                <a:solidFill>
                  <a:schemeClr val="dk1"/>
                </a:solidFill>
                <a:latin typeface="Times New Roman"/>
                <a:ea typeface="Times New Roman"/>
                <a:cs typeface="Times New Roman"/>
                <a:sym typeface="Times New Roman"/>
              </a:rPr>
              <a:t> visits increase when the individual patients lack access to primary care (McFadzean et al., 2022). Frequent </a:t>
            </a:r>
            <a:r>
              <a:rPr lang="en" sz="1200">
                <a:solidFill>
                  <a:schemeClr val="dk1"/>
                </a:solidFill>
                <a:latin typeface="Times New Roman"/>
                <a:ea typeface="Times New Roman"/>
                <a:cs typeface="Times New Roman"/>
                <a:sym typeface="Times New Roman"/>
              </a:rPr>
              <a:t>emergency department</a:t>
            </a:r>
            <a:r>
              <a:rPr lang="en" sz="1200">
                <a:solidFill>
                  <a:schemeClr val="dk1"/>
                </a:solidFill>
                <a:latin typeface="Times New Roman"/>
                <a:ea typeface="Times New Roman"/>
                <a:cs typeface="Times New Roman"/>
                <a:sym typeface="Times New Roman"/>
              </a:rPr>
              <a:t> visitors present perceived or true urgent mental health crises at high rates, overcrowding hospitals (Armoon et al., 2022). These facts indicate that a shortage of primary care or mental health resources poses a problem in regards to </a:t>
            </a:r>
            <a:r>
              <a:rPr lang="en" sz="1200">
                <a:solidFill>
                  <a:schemeClr val="dk1"/>
                </a:solidFill>
                <a:latin typeface="Times New Roman"/>
                <a:ea typeface="Times New Roman"/>
                <a:cs typeface="Times New Roman"/>
                <a:sym typeface="Times New Roman"/>
              </a:rPr>
              <a:t>emergency department</a:t>
            </a:r>
            <a:r>
              <a:rPr lang="en" sz="1200">
                <a:solidFill>
                  <a:schemeClr val="dk1"/>
                </a:solidFill>
                <a:latin typeface="Times New Roman"/>
                <a:ea typeface="Times New Roman"/>
                <a:cs typeface="Times New Roman"/>
                <a:sym typeface="Times New Roman"/>
              </a:rPr>
              <a:t> use.</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So the research question was: Where should resources be allocated in order to accommodate emergency department visits from homeless patients? The focus on the relationship between primary care and mental health shortages narrowed the research project down to factors that affected emergency department usage among the homeless population already documented in literature (Feldman et al., 2021).</a:t>
            </a:r>
            <a:endParaRPr sz="1200">
              <a:solidFill>
                <a:schemeClr val="dk1"/>
              </a:solidFill>
              <a:latin typeface="Times New Roman"/>
              <a:ea typeface="Times New Roman"/>
              <a:cs typeface="Times New Roman"/>
              <a:sym typeface="Times New Roman"/>
            </a:endParaRPr>
          </a:p>
          <a:p>
            <a:pPr indent="0" lvl="0" marL="0" rtl="0" algn="ctr">
              <a:lnSpc>
                <a:spcPct val="200000"/>
              </a:lnSpc>
              <a:spcBef>
                <a:spcPts val="0"/>
              </a:spcBef>
              <a:spcAft>
                <a:spcPts val="0"/>
              </a:spcAft>
              <a:buNone/>
            </a:pPr>
            <a:r>
              <a:rPr b="1" lang="en" sz="1200">
                <a:solidFill>
                  <a:schemeClr val="dk1"/>
                </a:solidFill>
                <a:latin typeface="Times New Roman"/>
                <a:ea typeface="Times New Roman"/>
                <a:cs typeface="Times New Roman"/>
                <a:sym typeface="Times New Roman"/>
              </a:rPr>
              <a:t>Hypotheses  </a:t>
            </a:r>
            <a:endParaRPr b="1"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Two hypotheses were formed in order to run statistical tests on the data. The null hypotheses state that there is no relationship between the shortage area variables and the homeless indicator variables. The alternate hypotheses claim that there is a relationship.</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 sz="1200">
                <a:solidFill>
                  <a:srgbClr val="737373"/>
                </a:solidFill>
                <a:latin typeface="Times New Roman"/>
                <a:ea typeface="Times New Roman"/>
                <a:cs typeface="Times New Roman"/>
                <a:sym typeface="Times New Roman"/>
              </a:rPr>
              <a:t>[H0: There is no statistically significant relationship between the variables Primary Care Shortage Area and Homeless Indicator.</a:t>
            </a:r>
            <a:endParaRPr sz="1200">
              <a:solidFill>
                <a:srgbClr val="737373"/>
              </a:solidFill>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 sz="1200">
                <a:solidFill>
                  <a:srgbClr val="737373"/>
                </a:solidFill>
                <a:latin typeface="Times New Roman"/>
                <a:ea typeface="Times New Roman"/>
                <a:cs typeface="Times New Roman"/>
                <a:sym typeface="Times New Roman"/>
              </a:rPr>
              <a:t>HA: There is a statistically significant relationship between the variables Primary Care Shortage Area and Homeless Indicator.</a:t>
            </a:r>
            <a:endParaRPr sz="1200">
              <a:solidFill>
                <a:srgbClr val="737373"/>
              </a:solidFill>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 sz="1200">
                <a:solidFill>
                  <a:srgbClr val="737373"/>
                </a:solidFill>
                <a:latin typeface="Times New Roman"/>
                <a:ea typeface="Times New Roman"/>
                <a:cs typeface="Times New Roman"/>
                <a:sym typeface="Times New Roman"/>
              </a:rPr>
              <a:t>H0: There is no statistically significant relationship between the variables Mental Health Shortage Area and Homeless Indicator.</a:t>
            </a:r>
            <a:endParaRPr sz="1200">
              <a:solidFill>
                <a:srgbClr val="737373"/>
              </a:solidFill>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 sz="1200">
                <a:solidFill>
                  <a:srgbClr val="737373"/>
                </a:solidFill>
                <a:latin typeface="Times New Roman"/>
                <a:ea typeface="Times New Roman"/>
                <a:cs typeface="Times New Roman"/>
                <a:sym typeface="Times New Roman"/>
              </a:rPr>
              <a:t>HA: There is a statistically significant relationship between the variables Mental Health Shortage Area and Homeless Indicator.]</a:t>
            </a:r>
            <a:endParaRPr sz="1200">
              <a:solidFill>
                <a:srgbClr val="737373"/>
              </a:solidFill>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A logistic regression model would determine if any </a:t>
            </a:r>
            <a:r>
              <a:rPr lang="en" sz="1200">
                <a:solidFill>
                  <a:schemeClr val="dk1"/>
                </a:solidFill>
                <a:latin typeface="Times New Roman"/>
                <a:ea typeface="Times New Roman"/>
                <a:cs typeface="Times New Roman"/>
                <a:sym typeface="Times New Roman"/>
              </a:rPr>
              <a:t>relationships</a:t>
            </a:r>
            <a:r>
              <a:rPr lang="en" sz="1200">
                <a:solidFill>
                  <a:schemeClr val="dk1"/>
                </a:solidFill>
                <a:latin typeface="Times New Roman"/>
                <a:ea typeface="Times New Roman"/>
                <a:cs typeface="Times New Roman"/>
                <a:sym typeface="Times New Roman"/>
              </a:rPr>
              <a:t> were significant. If all of the regression coefficients in the model were equal to zero, there would be no relationship between the variables. Predictions would be made in terms of probability. This research project aimed to be able to predict the probability that emergency department visits will be made by homeless individuals based on input variables determined by the model. All aforementioned tests, models, and predictions were run in R using the Generalized Linear Model functions.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06211e3e6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06211e3e6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b="1" lang="en" sz="1200">
                <a:solidFill>
                  <a:schemeClr val="dk1"/>
                </a:solidFill>
                <a:highlight>
                  <a:srgbClr val="FFFFFF"/>
                </a:highlight>
                <a:latin typeface="Times New Roman"/>
                <a:ea typeface="Times New Roman"/>
                <a:cs typeface="Times New Roman"/>
                <a:sym typeface="Times New Roman"/>
              </a:rPr>
              <a:t>Literature Review</a:t>
            </a:r>
            <a:endParaRPr b="1" sz="1200">
              <a:solidFill>
                <a:schemeClr val="dk1"/>
              </a:solidFill>
              <a:highlight>
                <a:srgbClr val="FFFFFF"/>
              </a:highlight>
              <a:latin typeface="Times New Roman"/>
              <a:ea typeface="Times New Roman"/>
              <a:cs typeface="Times New Roman"/>
              <a:sym typeface="Times New Roman"/>
            </a:endParaRPr>
          </a:p>
          <a:p>
            <a:pPr indent="457200" lvl="0" marL="0" rtl="0" algn="l">
              <a:lnSpc>
                <a:spcPct val="200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Many studies have attempted root cause analyses of the mis- and overuse of hospital </a:t>
            </a:r>
            <a:r>
              <a:rPr lang="en" sz="1200">
                <a:solidFill>
                  <a:schemeClr val="dk1"/>
                </a:solidFill>
                <a:highlight>
                  <a:srgbClr val="FFFFFF"/>
                </a:highlight>
                <a:latin typeface="Times New Roman"/>
                <a:ea typeface="Times New Roman"/>
                <a:cs typeface="Times New Roman"/>
                <a:sym typeface="Times New Roman"/>
              </a:rPr>
              <a:t>emergency</a:t>
            </a:r>
            <a:r>
              <a:rPr lang="en" sz="1200">
                <a:solidFill>
                  <a:schemeClr val="dk1"/>
                </a:solidFill>
                <a:highlight>
                  <a:srgbClr val="FFFFFF"/>
                </a:highlight>
                <a:latin typeface="Times New Roman"/>
                <a:ea typeface="Times New Roman"/>
                <a:cs typeface="Times New Roman"/>
                <a:sym typeface="Times New Roman"/>
              </a:rPr>
              <a:t> </a:t>
            </a:r>
            <a:r>
              <a:rPr lang="en" sz="1200">
                <a:solidFill>
                  <a:schemeClr val="dk1"/>
                </a:solidFill>
                <a:highlight>
                  <a:srgbClr val="FFFFFF"/>
                </a:highlight>
                <a:latin typeface="Times New Roman"/>
                <a:ea typeface="Times New Roman"/>
                <a:cs typeface="Times New Roman"/>
                <a:sym typeface="Times New Roman"/>
              </a:rPr>
              <a:t>departments</a:t>
            </a:r>
            <a:r>
              <a:rPr lang="en" sz="1200">
                <a:solidFill>
                  <a:schemeClr val="dk1"/>
                </a:solidFill>
                <a:highlight>
                  <a:srgbClr val="FFFFFF"/>
                </a:highlight>
                <a:latin typeface="Times New Roman"/>
                <a:ea typeface="Times New Roman"/>
                <a:cs typeface="Times New Roman"/>
                <a:sym typeface="Times New Roman"/>
              </a:rPr>
              <a:t>. For instance, many rely on the </a:t>
            </a:r>
            <a:r>
              <a:rPr lang="en" sz="1200">
                <a:solidFill>
                  <a:schemeClr val="dk1"/>
                </a:solidFill>
                <a:highlight>
                  <a:srgbClr val="FFFFFF"/>
                </a:highlight>
                <a:latin typeface="Times New Roman"/>
                <a:ea typeface="Times New Roman"/>
                <a:cs typeface="Times New Roman"/>
                <a:sym typeface="Times New Roman"/>
              </a:rPr>
              <a:t>emergency department</a:t>
            </a:r>
            <a:r>
              <a:rPr lang="en" sz="1200">
                <a:solidFill>
                  <a:schemeClr val="dk1"/>
                </a:solidFill>
                <a:highlight>
                  <a:srgbClr val="FFFFFF"/>
                </a:highlight>
                <a:latin typeface="Times New Roman"/>
                <a:ea typeface="Times New Roman"/>
                <a:cs typeface="Times New Roman"/>
                <a:sym typeface="Times New Roman"/>
              </a:rPr>
              <a:t> for primary care, which could be due to a shortage of primary care physicians in the affected area. Studies have used a myriad of resources such as health insurance data, hospital records, and patient interviews. Many of the studies have resulted in similar findings: [that] more affordable, improved healthcare coverage alone will not drive down unnecessary </a:t>
            </a:r>
            <a:r>
              <a:rPr lang="en" sz="1200">
                <a:solidFill>
                  <a:schemeClr val="dk1"/>
                </a:solidFill>
                <a:highlight>
                  <a:srgbClr val="FFFFFF"/>
                </a:highlight>
                <a:latin typeface="Times New Roman"/>
                <a:ea typeface="Times New Roman"/>
                <a:cs typeface="Times New Roman"/>
                <a:sym typeface="Times New Roman"/>
              </a:rPr>
              <a:t>emergency department</a:t>
            </a:r>
            <a:r>
              <a:rPr lang="en" sz="1200">
                <a:solidFill>
                  <a:schemeClr val="dk1"/>
                </a:solidFill>
                <a:highlight>
                  <a:srgbClr val="FFFFFF"/>
                </a:highlight>
                <a:latin typeface="Times New Roman"/>
                <a:ea typeface="Times New Roman"/>
                <a:cs typeface="Times New Roman"/>
                <a:sym typeface="Times New Roman"/>
              </a:rPr>
              <a:t> or acute care visits </a:t>
            </a:r>
            <a:r>
              <a:rPr lang="en" sz="1200">
                <a:solidFill>
                  <a:schemeClr val="dk1"/>
                </a:solidFill>
                <a:latin typeface="Times New Roman"/>
                <a:ea typeface="Times New Roman"/>
                <a:cs typeface="Times New Roman"/>
                <a:sym typeface="Times New Roman"/>
              </a:rPr>
              <a:t>(Bharel et al., 2013). T</a:t>
            </a:r>
            <a:r>
              <a:rPr lang="en" sz="1200">
                <a:solidFill>
                  <a:schemeClr val="dk1"/>
                </a:solidFill>
                <a:highlight>
                  <a:srgbClr val="FFFFFF"/>
                </a:highlight>
                <a:latin typeface="Times New Roman"/>
                <a:ea typeface="Times New Roman"/>
                <a:cs typeface="Times New Roman"/>
                <a:sym typeface="Times New Roman"/>
              </a:rPr>
              <a:t>he researchers have often agreed that more community outreach programs and services should be more widely available to mitigate over-use of </a:t>
            </a:r>
            <a:r>
              <a:rPr lang="en" sz="1200">
                <a:solidFill>
                  <a:schemeClr val="dk1"/>
                </a:solidFill>
                <a:highlight>
                  <a:srgbClr val="FFFFFF"/>
                </a:highlight>
                <a:latin typeface="Times New Roman"/>
                <a:ea typeface="Times New Roman"/>
                <a:cs typeface="Times New Roman"/>
                <a:sym typeface="Times New Roman"/>
              </a:rPr>
              <a:t>emergency room</a:t>
            </a:r>
            <a:r>
              <a:rPr lang="en" sz="1200">
                <a:solidFill>
                  <a:schemeClr val="dk1"/>
                </a:solidFill>
                <a:highlight>
                  <a:srgbClr val="FFFFFF"/>
                </a:highlight>
                <a:latin typeface="Times New Roman"/>
                <a:ea typeface="Times New Roman"/>
                <a:cs typeface="Times New Roman"/>
                <a:sym typeface="Times New Roman"/>
              </a:rPr>
              <a:t> services (Bharel et al., 2013).</a:t>
            </a:r>
            <a:endParaRPr sz="1200">
              <a:solidFill>
                <a:schemeClr val="dk1"/>
              </a:solidFill>
              <a:highlight>
                <a:srgbClr val="FFFFFF"/>
              </a:highlight>
              <a:latin typeface="Times New Roman"/>
              <a:ea typeface="Times New Roman"/>
              <a:cs typeface="Times New Roman"/>
              <a:sym typeface="Times New Roman"/>
            </a:endParaRPr>
          </a:p>
          <a:p>
            <a:pPr indent="457200" lvl="0" marL="0" rtl="0" algn="l">
              <a:lnSpc>
                <a:spcPct val="200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There are several reasons an individual might habitually visit the </a:t>
            </a:r>
            <a:r>
              <a:rPr lang="en" sz="1200">
                <a:solidFill>
                  <a:schemeClr val="dk1"/>
                </a:solidFill>
                <a:highlight>
                  <a:srgbClr val="FFFFFF"/>
                </a:highlight>
                <a:latin typeface="Times New Roman"/>
                <a:ea typeface="Times New Roman"/>
                <a:cs typeface="Times New Roman"/>
                <a:sym typeface="Times New Roman"/>
              </a:rPr>
              <a:t>emergency department</a:t>
            </a:r>
            <a:r>
              <a:rPr lang="en" sz="1200">
                <a:solidFill>
                  <a:schemeClr val="dk1"/>
                </a:solidFill>
                <a:highlight>
                  <a:srgbClr val="FFFFFF"/>
                </a:highlight>
                <a:latin typeface="Times New Roman"/>
                <a:ea typeface="Times New Roman"/>
                <a:cs typeface="Times New Roman"/>
                <a:sym typeface="Times New Roman"/>
              </a:rPr>
              <a:t>. Some patients live in a geographical location where there is either a shortage of primary care physicians or it is simply too difficult for them to arrange transportation to visit the doctor (Burns, 2017). The frequent emergency room user might also visit regularly due to mental health crises perceived to be an emergency or unmanageable by the suffering patient. Homeless individuals are prevalent among those in both cases where the patient chooses to visit the </a:t>
            </a:r>
            <a:r>
              <a:rPr lang="en" sz="1200">
                <a:solidFill>
                  <a:schemeClr val="dk1"/>
                </a:solidFill>
                <a:highlight>
                  <a:srgbClr val="FFFFFF"/>
                </a:highlight>
                <a:latin typeface="Times New Roman"/>
                <a:ea typeface="Times New Roman"/>
                <a:cs typeface="Times New Roman"/>
                <a:sym typeface="Times New Roman"/>
              </a:rPr>
              <a:t>emergency room</a:t>
            </a:r>
            <a:r>
              <a:rPr lang="en" sz="1200">
                <a:solidFill>
                  <a:schemeClr val="dk1"/>
                </a:solidFill>
                <a:highlight>
                  <a:srgbClr val="FFFFFF"/>
                </a:highlight>
                <a:latin typeface="Times New Roman"/>
                <a:ea typeface="Times New Roman"/>
                <a:cs typeface="Times New Roman"/>
                <a:sym typeface="Times New Roman"/>
              </a:rPr>
              <a:t> instead of another type of physician (Behr &amp; Diaz, 2016).</a:t>
            </a:r>
            <a:endParaRPr sz="1200">
              <a:solidFill>
                <a:schemeClr val="dk1"/>
              </a:solidFill>
              <a:highlight>
                <a:srgbClr val="FFFFFF"/>
              </a:highlight>
              <a:latin typeface="Times New Roman"/>
              <a:ea typeface="Times New Roman"/>
              <a:cs typeface="Times New Roman"/>
              <a:sym typeface="Times New Roman"/>
            </a:endParaRPr>
          </a:p>
          <a:p>
            <a:pPr indent="457200" lvl="0" marL="0" rtl="0" algn="l">
              <a:lnSpc>
                <a:spcPct val="200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There have been studies on the positive effects that stabilized housing for the homeless has on </a:t>
            </a:r>
            <a:r>
              <a:rPr lang="en" sz="1200">
                <a:solidFill>
                  <a:schemeClr val="dk1"/>
                </a:solidFill>
                <a:highlight>
                  <a:srgbClr val="FFFFFF"/>
                </a:highlight>
                <a:latin typeface="Times New Roman"/>
                <a:ea typeface="Times New Roman"/>
                <a:cs typeface="Times New Roman"/>
                <a:sym typeface="Times New Roman"/>
              </a:rPr>
              <a:t>emergency department </a:t>
            </a:r>
            <a:r>
              <a:rPr lang="en" sz="1200">
                <a:solidFill>
                  <a:schemeClr val="dk1"/>
                </a:solidFill>
                <a:highlight>
                  <a:srgbClr val="FFFFFF"/>
                </a:highlight>
                <a:latin typeface="Times New Roman"/>
                <a:ea typeface="Times New Roman"/>
                <a:cs typeface="Times New Roman"/>
                <a:sym typeface="Times New Roman"/>
              </a:rPr>
              <a:t>over-use (Jaworsky et al., 2016) </a:t>
            </a:r>
            <a:r>
              <a:rPr lang="en" sz="1200">
                <a:solidFill>
                  <a:schemeClr val="dk1"/>
                </a:solidFill>
                <a:latin typeface="Times New Roman"/>
                <a:ea typeface="Times New Roman"/>
                <a:cs typeface="Times New Roman"/>
                <a:sym typeface="Times New Roman"/>
              </a:rPr>
              <a:t>(Cantor et al, 2020) (Chhabra et al., 2020)</a:t>
            </a:r>
            <a:r>
              <a:rPr lang="en" sz="1200">
                <a:solidFill>
                  <a:schemeClr val="dk1"/>
                </a:solidFill>
                <a:highlight>
                  <a:srgbClr val="FFFFFF"/>
                </a:highlight>
                <a:latin typeface="Times New Roman"/>
                <a:ea typeface="Times New Roman"/>
                <a:cs typeface="Times New Roman"/>
                <a:sym typeface="Times New Roman"/>
              </a:rPr>
              <a:t>. Homeless or ill-housed people suffer from many disadvantages other than simply living unsheltered. Such conditions include chronic illness, high mortality, nutritional deficiency, poor hygiene, substance abuse, and psychological illness. The Canadian study conducted by Jaworsky et al. (2016) concluded that stabilized housing reduced the frequent usage of the </a:t>
            </a:r>
            <a:r>
              <a:rPr lang="en" sz="1200">
                <a:solidFill>
                  <a:schemeClr val="dk1"/>
                </a:solidFill>
                <a:highlight>
                  <a:srgbClr val="FFFFFF"/>
                </a:highlight>
                <a:latin typeface="Times New Roman"/>
                <a:ea typeface="Times New Roman"/>
                <a:cs typeface="Times New Roman"/>
                <a:sym typeface="Times New Roman"/>
              </a:rPr>
              <a:t>emergency department</a:t>
            </a:r>
            <a:r>
              <a:rPr lang="en" sz="1200">
                <a:solidFill>
                  <a:schemeClr val="dk1"/>
                </a:solidFill>
                <a:highlight>
                  <a:srgbClr val="FFFFFF"/>
                </a:highlight>
                <a:latin typeface="Times New Roman"/>
                <a:ea typeface="Times New Roman"/>
                <a:cs typeface="Times New Roman"/>
                <a:sym typeface="Times New Roman"/>
              </a:rPr>
              <a:t> and had a positive correlation with homeless subjects receiving better healthcare. These findings were in line with the findings of prior studies, adding the association between stabilized housing and the ability to seek and follow up on primary care services, mitigating </a:t>
            </a:r>
            <a:r>
              <a:rPr lang="en" sz="1200">
                <a:solidFill>
                  <a:schemeClr val="dk1"/>
                </a:solidFill>
                <a:highlight>
                  <a:srgbClr val="FFFFFF"/>
                </a:highlight>
                <a:latin typeface="Times New Roman"/>
                <a:ea typeface="Times New Roman"/>
                <a:cs typeface="Times New Roman"/>
                <a:sym typeface="Times New Roman"/>
              </a:rPr>
              <a:t>emergency department</a:t>
            </a:r>
            <a:r>
              <a:rPr lang="en" sz="1200">
                <a:solidFill>
                  <a:schemeClr val="dk1"/>
                </a:solidFill>
                <a:highlight>
                  <a:srgbClr val="FFFFFF"/>
                </a:highlight>
                <a:latin typeface="Times New Roman"/>
                <a:ea typeface="Times New Roman"/>
                <a:cs typeface="Times New Roman"/>
                <a:sym typeface="Times New Roman"/>
              </a:rPr>
              <a:t> usage (Jaworsky et al., 2016).</a:t>
            </a:r>
            <a:endParaRPr sz="1200">
              <a:solidFill>
                <a:schemeClr val="dk1"/>
              </a:solidFill>
              <a:highlight>
                <a:srgbClr val="FFFFFF"/>
              </a:highlight>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Another study from Canada found that many homeless patients presented at an </a:t>
            </a:r>
            <a:r>
              <a:rPr lang="en" sz="1200">
                <a:solidFill>
                  <a:schemeClr val="dk1"/>
                </a:solidFill>
                <a:highlight>
                  <a:srgbClr val="FFFFFF"/>
                </a:highlight>
                <a:latin typeface="Times New Roman"/>
                <a:ea typeface="Times New Roman"/>
                <a:cs typeface="Times New Roman"/>
                <a:sym typeface="Times New Roman"/>
              </a:rPr>
              <a:t>emergency department</a:t>
            </a:r>
            <a:r>
              <a:rPr lang="en" sz="1200">
                <a:solidFill>
                  <a:schemeClr val="dk1"/>
                </a:solidFill>
                <a:highlight>
                  <a:srgbClr val="FFFFFF"/>
                </a:highlight>
                <a:latin typeface="Times New Roman"/>
                <a:ea typeface="Times New Roman"/>
                <a:cs typeface="Times New Roman"/>
                <a:sym typeface="Times New Roman"/>
              </a:rPr>
              <a:t> with mental health related emergencies (Wiens et al., 2022). On-going homelessness can exacerbate mental illness. This study supported findings that stabilized housing will contribute not only to better healthcare outcomes for the ill-housed, but also reduced </a:t>
            </a:r>
            <a:r>
              <a:rPr lang="en" sz="1200">
                <a:solidFill>
                  <a:schemeClr val="dk1"/>
                </a:solidFill>
                <a:highlight>
                  <a:srgbClr val="FFFFFF"/>
                </a:highlight>
                <a:latin typeface="Times New Roman"/>
                <a:ea typeface="Times New Roman"/>
                <a:cs typeface="Times New Roman"/>
                <a:sym typeface="Times New Roman"/>
              </a:rPr>
              <a:t>emergency room</a:t>
            </a:r>
            <a:r>
              <a:rPr lang="en" sz="1200">
                <a:solidFill>
                  <a:schemeClr val="dk1"/>
                </a:solidFill>
                <a:highlight>
                  <a:srgbClr val="FFFFFF"/>
                </a:highlight>
                <a:latin typeface="Times New Roman"/>
                <a:ea typeface="Times New Roman"/>
                <a:cs typeface="Times New Roman"/>
                <a:sym typeface="Times New Roman"/>
              </a:rPr>
              <a:t> visits </a:t>
            </a:r>
            <a:r>
              <a:rPr lang="en" sz="1200">
                <a:solidFill>
                  <a:schemeClr val="dk1"/>
                </a:solidFill>
                <a:highlight>
                  <a:srgbClr val="FFFFFF"/>
                </a:highlight>
                <a:latin typeface="Times New Roman"/>
                <a:ea typeface="Times New Roman"/>
                <a:cs typeface="Times New Roman"/>
                <a:sym typeface="Times New Roman"/>
              </a:rPr>
              <a:t>(Wiens et al., 2022).</a:t>
            </a:r>
            <a:r>
              <a:rPr lang="en" sz="1200">
                <a:solidFill>
                  <a:schemeClr val="dk1"/>
                </a:solidFill>
                <a:highlight>
                  <a:srgbClr val="FFFFFF"/>
                </a:highlight>
                <a:latin typeface="Times New Roman"/>
                <a:ea typeface="Times New Roman"/>
                <a:cs typeface="Times New Roman"/>
                <a:sym typeface="Times New Roman"/>
              </a:rPr>
              <a:t> Additional studies [such as Stergiopoulos et al.’s] (2017) reinforced the fact that homeless people suffer from seemingly never ending cycles of poverty and poor health.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06211e3e6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06211e3e6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b="1" lang="en" sz="1200">
                <a:solidFill>
                  <a:schemeClr val="dk1"/>
                </a:solidFill>
                <a:latin typeface="Times New Roman"/>
                <a:ea typeface="Times New Roman"/>
                <a:cs typeface="Times New Roman"/>
                <a:sym typeface="Times New Roman"/>
              </a:rPr>
              <a:t>Research Design &amp; Methodology</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800"/>
              </a:spcBef>
              <a:spcAft>
                <a:spcPts val="0"/>
              </a:spcAft>
              <a:buNone/>
            </a:pPr>
            <a:r>
              <a:rPr lang="en" sz="1200">
                <a:solidFill>
                  <a:schemeClr val="dk1"/>
                </a:solidFill>
                <a:latin typeface="Times New Roman"/>
                <a:ea typeface="Times New Roman"/>
                <a:cs typeface="Times New Roman"/>
                <a:sym typeface="Times New Roman"/>
              </a:rPr>
              <a:t>The methodology of this quantitative study was chosen based on the nature of the data. The </a:t>
            </a:r>
            <a:r>
              <a:rPr lang="en" sz="1200">
                <a:solidFill>
                  <a:schemeClr val="dk1"/>
                </a:solidFill>
                <a:latin typeface="Times New Roman"/>
                <a:ea typeface="Times New Roman"/>
                <a:cs typeface="Times New Roman"/>
                <a:sym typeface="Times New Roman"/>
              </a:rPr>
              <a:t>project</a:t>
            </a:r>
            <a:r>
              <a:rPr lang="en" sz="1200">
                <a:solidFill>
                  <a:schemeClr val="dk1"/>
                </a:solidFill>
                <a:latin typeface="Times New Roman"/>
                <a:ea typeface="Times New Roman"/>
                <a:cs typeface="Times New Roman"/>
                <a:sym typeface="Times New Roman"/>
              </a:rPr>
              <a:t> used a large data set of numeric and categorical variables which contained a wealth of information on frequency counts that describe </a:t>
            </a:r>
            <a:r>
              <a:rPr lang="en" sz="1200">
                <a:solidFill>
                  <a:schemeClr val="dk1"/>
                </a:solidFill>
                <a:highlight>
                  <a:srgbClr val="FFFFFF"/>
                </a:highlight>
                <a:latin typeface="Times New Roman"/>
                <a:ea typeface="Times New Roman"/>
                <a:cs typeface="Times New Roman"/>
                <a:sym typeface="Times New Roman"/>
              </a:rPr>
              <a:t>emergency department</a:t>
            </a:r>
            <a:r>
              <a:rPr lang="en" sz="1200">
                <a:solidFill>
                  <a:schemeClr val="dk1"/>
                </a:solidFill>
                <a:latin typeface="Times New Roman"/>
                <a:ea typeface="Times New Roman"/>
                <a:cs typeface="Times New Roman"/>
                <a:sym typeface="Times New Roman"/>
              </a:rPr>
              <a:t> encounters across the state. Categorical data could be used to predict probabilities on one or the other events occurring. </a:t>
            </a:r>
            <a:endParaRPr sz="1200">
              <a:solidFill>
                <a:schemeClr val="dk1"/>
              </a:solidFill>
              <a:latin typeface="Times New Roman"/>
              <a:ea typeface="Times New Roman"/>
              <a:cs typeface="Times New Roman"/>
              <a:sym typeface="Times New Roman"/>
            </a:endParaRPr>
          </a:p>
          <a:p>
            <a:pPr indent="0" lvl="0" marL="0" rtl="0" algn="ctr">
              <a:lnSpc>
                <a:spcPct val="200000"/>
              </a:lnSpc>
              <a:spcBef>
                <a:spcPts val="800"/>
              </a:spcBef>
              <a:spcAft>
                <a:spcPts val="0"/>
              </a:spcAft>
              <a:buNone/>
            </a:pPr>
            <a:r>
              <a:rPr b="1" lang="en" sz="1200">
                <a:solidFill>
                  <a:schemeClr val="dk1"/>
                </a:solidFill>
                <a:latin typeface="Times New Roman"/>
                <a:ea typeface="Times New Roman"/>
                <a:cs typeface="Times New Roman"/>
                <a:sym typeface="Times New Roman"/>
              </a:rPr>
              <a:t>Methods</a:t>
            </a:r>
            <a:endParaRPr b="1"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n" sz="1200">
                <a:solidFill>
                  <a:schemeClr val="dk1"/>
                </a:solidFill>
                <a:latin typeface="Times New Roman"/>
                <a:ea typeface="Times New Roman"/>
                <a:cs typeface="Times New Roman"/>
                <a:sym typeface="Times New Roman"/>
              </a:rPr>
              <a:t>	The methods used in this study included descriptive statistics and visualizations. The latter provided clear context for the data. Descriptive statistics pointed out the vastness and range of the data. </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lang="en" sz="1200">
                <a:solidFill>
                  <a:schemeClr val="dk1"/>
                </a:solidFill>
                <a:latin typeface="Times New Roman"/>
                <a:ea typeface="Times New Roman"/>
                <a:cs typeface="Times New Roman"/>
                <a:sym typeface="Times New Roman"/>
              </a:rPr>
              <a:t>	A logistic regression model was built to predict the probability of an </a:t>
            </a:r>
            <a:r>
              <a:rPr lang="en" sz="1200">
                <a:solidFill>
                  <a:schemeClr val="dk1"/>
                </a:solidFill>
                <a:highlight>
                  <a:srgbClr val="FFFFFF"/>
                </a:highlight>
                <a:latin typeface="Times New Roman"/>
                <a:ea typeface="Times New Roman"/>
                <a:cs typeface="Times New Roman"/>
                <a:sym typeface="Times New Roman"/>
              </a:rPr>
              <a:t>emergency department</a:t>
            </a:r>
            <a:r>
              <a:rPr lang="en" sz="1200">
                <a:solidFill>
                  <a:schemeClr val="dk1"/>
                </a:solidFill>
                <a:latin typeface="Times New Roman"/>
                <a:ea typeface="Times New Roman"/>
                <a:cs typeface="Times New Roman"/>
                <a:sym typeface="Times New Roman"/>
              </a:rPr>
              <a:t> visit by a homeless patient. Logistic regression has been chosen based on its ability to output probabilities and odds ratios that could be considered when planning for future outcomes. </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8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06211e3e6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06211e3e6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b="1" lang="en" sz="1200">
                <a:solidFill>
                  <a:schemeClr val="dk1"/>
                </a:solidFill>
                <a:latin typeface="Times New Roman"/>
                <a:ea typeface="Times New Roman"/>
                <a:cs typeface="Times New Roman"/>
                <a:sym typeface="Times New Roman"/>
              </a:rPr>
              <a:t>Limitations </a:t>
            </a:r>
            <a:endParaRPr b="1" sz="1200">
              <a:solidFill>
                <a:schemeClr val="dk1"/>
              </a:solidFill>
              <a:latin typeface="Times New Roman"/>
              <a:ea typeface="Times New Roman"/>
              <a:cs typeface="Times New Roman"/>
              <a:sym typeface="Times New Roman"/>
            </a:endParaRPr>
          </a:p>
          <a:p>
            <a:pPr indent="0" lvl="0" marL="0" rtl="0" algn="l">
              <a:lnSpc>
                <a:spcPct val="200000"/>
              </a:lnSpc>
              <a:spcBef>
                <a:spcPts val="800"/>
              </a:spcBef>
              <a:spcAft>
                <a:spcPts val="0"/>
              </a:spcAft>
              <a:buNone/>
            </a:pPr>
            <a:r>
              <a:rPr b="1"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This study was limited to a single state, California. The dataset was limited to groupings of </a:t>
            </a:r>
            <a:r>
              <a:rPr lang="en" sz="1200">
                <a:solidFill>
                  <a:schemeClr val="dk1"/>
                </a:solidFill>
                <a:highlight>
                  <a:srgbClr val="FFFFFF"/>
                </a:highlight>
                <a:latin typeface="Times New Roman"/>
                <a:ea typeface="Times New Roman"/>
                <a:cs typeface="Times New Roman"/>
                <a:sym typeface="Times New Roman"/>
              </a:rPr>
              <a:t>emergency department</a:t>
            </a:r>
            <a:r>
              <a:rPr lang="en" sz="1200">
                <a:solidFill>
                  <a:schemeClr val="dk1"/>
                </a:solidFill>
                <a:latin typeface="Times New Roman"/>
                <a:ea typeface="Times New Roman"/>
                <a:cs typeface="Times New Roman"/>
                <a:sym typeface="Times New Roman"/>
              </a:rPr>
              <a:t> encounters rather than individual encounters. Additionally, data on homelessness may be inaccurate or skewed. Patients entering a healthcare facility might be reluctant to admit that they are ill-housed or unhoused. It is unclear what criteria was used to determine a patient’s homelessness status in this dataset, so “homeless” could mean sheltered or unsheltered. </a:t>
            </a:r>
            <a:endParaRPr sz="1200">
              <a:solidFill>
                <a:schemeClr val="dk1"/>
              </a:solidFill>
              <a:latin typeface="Times New Roman"/>
              <a:ea typeface="Times New Roman"/>
              <a:cs typeface="Times New Roman"/>
              <a:sym typeface="Times New Roman"/>
            </a:endParaRPr>
          </a:p>
          <a:p>
            <a:pPr indent="0" lvl="0" marL="0" rtl="0" algn="ctr">
              <a:lnSpc>
                <a:spcPct val="200000"/>
              </a:lnSpc>
              <a:spcBef>
                <a:spcPts val="80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Ethical Considerations</a:t>
            </a:r>
            <a:endParaRPr sz="1200">
              <a:solidFill>
                <a:srgbClr val="FF0000"/>
              </a:solidFill>
              <a:latin typeface="Times New Roman"/>
              <a:ea typeface="Times New Roman"/>
              <a:cs typeface="Times New Roman"/>
              <a:sym typeface="Times New Roman"/>
            </a:endParaRPr>
          </a:p>
          <a:p>
            <a:pPr indent="457200" lvl="0" marL="0" rtl="0" algn="l">
              <a:lnSpc>
                <a:spcPct val="200000"/>
              </a:lnSpc>
              <a:spcBef>
                <a:spcPts val="8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Although the focus of this research project was inspired by literature on the oversaturation of </a:t>
            </a:r>
            <a:r>
              <a:rPr lang="en" sz="1200">
                <a:solidFill>
                  <a:schemeClr val="dk1"/>
                </a:solidFill>
                <a:highlight>
                  <a:srgbClr val="FFFFFF"/>
                </a:highlight>
                <a:latin typeface="Times New Roman"/>
                <a:ea typeface="Times New Roman"/>
                <a:cs typeface="Times New Roman"/>
                <a:sym typeface="Times New Roman"/>
              </a:rPr>
              <a:t>emergency department</a:t>
            </a:r>
            <a:r>
              <a:rPr lang="en" sz="1200">
                <a:solidFill>
                  <a:schemeClr val="dk1"/>
                </a:solidFill>
                <a:latin typeface="Times New Roman"/>
                <a:ea typeface="Times New Roman"/>
                <a:cs typeface="Times New Roman"/>
                <a:sym typeface="Times New Roman"/>
              </a:rPr>
              <a:t>s in general, the comprehensive dataset used did include data on inpatient hospitalizations as well as </a:t>
            </a:r>
            <a:r>
              <a:rPr lang="en" sz="1200">
                <a:solidFill>
                  <a:schemeClr val="dk1"/>
                </a:solidFill>
                <a:highlight>
                  <a:srgbClr val="FFFFFF"/>
                </a:highlight>
                <a:latin typeface="Times New Roman"/>
                <a:ea typeface="Times New Roman"/>
                <a:cs typeface="Times New Roman"/>
                <a:sym typeface="Times New Roman"/>
              </a:rPr>
              <a:t>emergency department</a:t>
            </a:r>
            <a:r>
              <a:rPr lang="en" sz="1200">
                <a:solidFill>
                  <a:schemeClr val="dk1"/>
                </a:solidFill>
                <a:latin typeface="Times New Roman"/>
                <a:ea typeface="Times New Roman"/>
                <a:cs typeface="Times New Roman"/>
                <a:sym typeface="Times New Roman"/>
              </a:rPr>
              <a:t> encounters. The decision to omit data pertaining to inpatient hospitalizations was made not only on the basis of narrowing the focus of the project, but also the ethical circumstances pertaining to involuntary institutionalization of homeless individuals in hospital settings (Waggoner, 2004). The dataset did not contain indicator variables on whether the hospitalization was voluntary or not, and so was not used in this project. </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Finally, the resulting dataset was not composed of observations on individual </a:t>
            </a:r>
            <a:r>
              <a:rPr lang="en" sz="1200">
                <a:solidFill>
                  <a:schemeClr val="dk1"/>
                </a:solidFill>
                <a:highlight>
                  <a:srgbClr val="FFFFFF"/>
                </a:highlight>
                <a:latin typeface="Times New Roman"/>
                <a:ea typeface="Times New Roman"/>
                <a:cs typeface="Times New Roman"/>
                <a:sym typeface="Times New Roman"/>
              </a:rPr>
              <a:t>emergency department</a:t>
            </a:r>
            <a:r>
              <a:rPr lang="en" sz="1200">
                <a:solidFill>
                  <a:schemeClr val="dk1"/>
                </a:solidFill>
                <a:latin typeface="Times New Roman"/>
                <a:ea typeface="Times New Roman"/>
                <a:cs typeface="Times New Roman"/>
                <a:sym typeface="Times New Roman"/>
              </a:rPr>
              <a:t> encounters. Instead, each observation in the dataset represented a cluster of </a:t>
            </a:r>
            <a:r>
              <a:rPr lang="en" sz="1200">
                <a:solidFill>
                  <a:schemeClr val="dk1"/>
                </a:solidFill>
                <a:highlight>
                  <a:srgbClr val="FFFFFF"/>
                </a:highlight>
                <a:latin typeface="Times New Roman"/>
                <a:ea typeface="Times New Roman"/>
                <a:cs typeface="Times New Roman"/>
                <a:sym typeface="Times New Roman"/>
              </a:rPr>
              <a:t>emergency department</a:t>
            </a:r>
            <a:r>
              <a:rPr lang="en" sz="1200">
                <a:solidFill>
                  <a:schemeClr val="dk1"/>
                </a:solidFill>
                <a:latin typeface="Times New Roman"/>
                <a:ea typeface="Times New Roman"/>
                <a:cs typeface="Times New Roman"/>
                <a:sym typeface="Times New Roman"/>
              </a:rPr>
              <a:t> encounters, grouped by demographic information. While this may have been considered a limitation to the study, it was also another measure of anonymizing the data.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06211e3e6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06211e3e6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b="1" lang="en" sz="1200">
                <a:solidFill>
                  <a:schemeClr val="dk1"/>
                </a:solidFill>
                <a:latin typeface="Times New Roman"/>
                <a:ea typeface="Times New Roman"/>
                <a:cs typeface="Times New Roman"/>
                <a:sym typeface="Times New Roman"/>
              </a:rPr>
              <a:t>Findings</a:t>
            </a:r>
            <a:endParaRPr b="1"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After checking the dataset for missing values, descriptive statistics ensued. Visualizations aided in explaining and understanding the data. Exploring the dataset as a table alone did not provide a clear sense of the meaningful information that the data contained.  With 10,744 observations from 317 healthcare facilities, over 23 million total encounters, it was easy to be overwhelmed by the magnitude of this dataset. Grouping the data in a pie chart by demographic displayed the percentage of each group that makes up the whole population within the data set. This slide shows </a:t>
            </a:r>
            <a:r>
              <a:rPr lang="en" sz="1200">
                <a:solidFill>
                  <a:schemeClr val="dk1"/>
                </a:solidFill>
                <a:latin typeface="Times New Roman"/>
                <a:ea typeface="Times New Roman"/>
                <a:cs typeface="Times New Roman"/>
                <a:sym typeface="Times New Roman"/>
              </a:rPr>
              <a:t>the proportions of the various types of insurance that housed Californians can use for health care.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doi.org/10.2105/AJPH.2013.301421" TargetMode="External"/><Relationship Id="rId4" Type="http://schemas.openxmlformats.org/officeDocument/2006/relationships/hyperlink" Target="https://doi.org/10.1371/journal.pone.0147116" TargetMode="External"/><Relationship Id="rId5" Type="http://schemas.openxmlformats.org/officeDocument/2006/relationships/hyperlink" Target="https://doi.org/10.1111/1468-0009.12446" TargetMode="External"/><Relationship Id="rId6" Type="http://schemas.openxmlformats.org/officeDocument/2006/relationships/hyperlink" Target="https://doi.org/10.1111/hsc.12843" TargetMode="External"/><Relationship Id="rId7" Type="http://schemas.openxmlformats.org/officeDocument/2006/relationships/hyperlink" Target="https://doi.org/10.1016/j.hjdsi.2021.100557"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doi.org/10.1186/s12873-022-00709-2" TargetMode="External"/><Relationship Id="rId4" Type="http://schemas.openxmlformats.org/officeDocument/2006/relationships/hyperlink" Target="https://healthdata.gov/State/Hospital-Encounters-for-Homeless-Patients/gnju-kkrr" TargetMode="External"/><Relationship Id="rId5" Type="http://schemas.openxmlformats.org/officeDocument/2006/relationships/hyperlink" Target="https://www.ncbi.nlm.nih.gov/pmc/articles/PMC626105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3"/>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68" name="Google Shape;68;p13"/>
          <p:cNvSpPr txBox="1"/>
          <p:nvPr>
            <p:ph type="title"/>
          </p:nvPr>
        </p:nvSpPr>
        <p:spPr>
          <a:xfrm>
            <a:off x="490250" y="1291350"/>
            <a:ext cx="8199000" cy="2680500"/>
          </a:xfrm>
          <a:prstGeom prst="rect">
            <a:avLst/>
          </a:prstGeom>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 sz="2000">
                <a:solidFill>
                  <a:srgbClr val="F8F8F2"/>
                </a:solidFill>
                <a:latin typeface="Arial"/>
                <a:ea typeface="Arial"/>
                <a:cs typeface="Arial"/>
                <a:sym typeface="Arial"/>
              </a:rPr>
              <a:t>ED Encounters by Homeless Patients in Healthcare Shortage Areas</a:t>
            </a:r>
            <a:endParaRPr sz="2000">
              <a:solidFill>
                <a:srgbClr val="F8F8F2"/>
              </a:solidFill>
              <a:latin typeface="Arial"/>
              <a:ea typeface="Arial"/>
              <a:cs typeface="Arial"/>
              <a:sym typeface="Arial"/>
            </a:endParaRPr>
          </a:p>
          <a:p>
            <a:pPr indent="0" lvl="0" marL="0" rtl="0" algn="ctr">
              <a:lnSpc>
                <a:spcPct val="120000"/>
              </a:lnSpc>
              <a:spcBef>
                <a:spcPts val="600"/>
              </a:spcBef>
              <a:spcAft>
                <a:spcPts val="0"/>
              </a:spcAft>
              <a:buNone/>
            </a:pPr>
            <a:r>
              <a:t/>
            </a:r>
            <a:endParaRPr sz="2000">
              <a:solidFill>
                <a:srgbClr val="F8F8F2"/>
              </a:solidFill>
              <a:latin typeface="Arial"/>
              <a:ea typeface="Arial"/>
              <a:cs typeface="Arial"/>
              <a:sym typeface="Arial"/>
            </a:endParaRPr>
          </a:p>
          <a:p>
            <a:pPr indent="0" lvl="0" marL="0" rtl="0" algn="ctr">
              <a:lnSpc>
                <a:spcPct val="120000"/>
              </a:lnSpc>
              <a:spcBef>
                <a:spcPts val="600"/>
              </a:spcBef>
              <a:spcAft>
                <a:spcPts val="0"/>
              </a:spcAft>
              <a:buNone/>
            </a:pPr>
            <a:r>
              <a:rPr lang="en" sz="1900">
                <a:solidFill>
                  <a:srgbClr val="F8F8F2"/>
                </a:solidFill>
                <a:latin typeface="Arial"/>
                <a:ea typeface="Arial"/>
                <a:cs typeface="Arial"/>
                <a:sym typeface="Arial"/>
              </a:rPr>
              <a:t>Elizabeth King</a:t>
            </a:r>
            <a:endParaRPr sz="1900">
              <a:solidFill>
                <a:srgbClr val="F8F8F2"/>
              </a:solidFill>
              <a:latin typeface="Arial"/>
              <a:ea typeface="Arial"/>
              <a:cs typeface="Arial"/>
              <a:sym typeface="Arial"/>
            </a:endParaRPr>
          </a:p>
          <a:p>
            <a:pPr indent="0" lvl="0" marL="0" rtl="0" algn="ctr">
              <a:lnSpc>
                <a:spcPct val="120000"/>
              </a:lnSpc>
              <a:spcBef>
                <a:spcPts val="600"/>
              </a:spcBef>
              <a:spcAft>
                <a:spcPts val="0"/>
              </a:spcAft>
              <a:buNone/>
            </a:pPr>
            <a:r>
              <a:rPr lang="en" sz="1900">
                <a:solidFill>
                  <a:srgbClr val="F8F8F2"/>
                </a:solidFill>
                <a:latin typeface="Arial"/>
                <a:ea typeface="Arial"/>
                <a:cs typeface="Arial"/>
                <a:sym typeface="Arial"/>
              </a:rPr>
              <a:t>MIS 581-1 Capstone: Business Intelligence and Data Analytics</a:t>
            </a:r>
            <a:endParaRPr sz="1900">
              <a:solidFill>
                <a:srgbClr val="F8F8F2"/>
              </a:solidFill>
              <a:latin typeface="Arial"/>
              <a:ea typeface="Arial"/>
              <a:cs typeface="Arial"/>
              <a:sym typeface="Arial"/>
            </a:endParaRPr>
          </a:p>
          <a:p>
            <a:pPr indent="0" lvl="0" marL="0" rtl="0" algn="ctr">
              <a:lnSpc>
                <a:spcPct val="120000"/>
              </a:lnSpc>
              <a:spcBef>
                <a:spcPts val="600"/>
              </a:spcBef>
              <a:spcAft>
                <a:spcPts val="0"/>
              </a:spcAft>
              <a:buNone/>
            </a:pPr>
            <a:r>
              <a:rPr lang="en" sz="1900">
                <a:solidFill>
                  <a:srgbClr val="F8F8F2"/>
                </a:solidFill>
                <a:latin typeface="Arial"/>
                <a:ea typeface="Arial"/>
                <a:cs typeface="Arial"/>
                <a:sym typeface="Arial"/>
              </a:rPr>
              <a:t>Colorado State University – Global Campus</a:t>
            </a:r>
            <a:endParaRPr sz="1900">
              <a:solidFill>
                <a:srgbClr val="F8F8F2"/>
              </a:solidFill>
              <a:latin typeface="Arial"/>
              <a:ea typeface="Arial"/>
              <a:cs typeface="Arial"/>
              <a:sym typeface="Arial"/>
            </a:endParaRPr>
          </a:p>
          <a:p>
            <a:pPr indent="0" lvl="0" marL="0" rtl="0" algn="ctr">
              <a:lnSpc>
                <a:spcPct val="120000"/>
              </a:lnSpc>
              <a:spcBef>
                <a:spcPts val="600"/>
              </a:spcBef>
              <a:spcAft>
                <a:spcPts val="0"/>
              </a:spcAft>
              <a:buNone/>
            </a:pPr>
            <a:r>
              <a:rPr lang="en" sz="1900">
                <a:solidFill>
                  <a:srgbClr val="F8F8F2"/>
                </a:solidFill>
                <a:latin typeface="Arial"/>
                <a:ea typeface="Arial"/>
                <a:cs typeface="Arial"/>
                <a:sym typeface="Arial"/>
              </a:rPr>
              <a:t>Dr. Justin Bateh</a:t>
            </a:r>
            <a:endParaRPr sz="1900">
              <a:solidFill>
                <a:srgbClr val="F8F8F2"/>
              </a:solidFill>
              <a:latin typeface="Arial"/>
              <a:ea typeface="Arial"/>
              <a:cs typeface="Arial"/>
              <a:sym typeface="Arial"/>
            </a:endParaRPr>
          </a:p>
          <a:p>
            <a:pPr indent="0" lvl="0" marL="0" rtl="0" algn="ctr">
              <a:lnSpc>
                <a:spcPct val="120000"/>
              </a:lnSpc>
              <a:spcBef>
                <a:spcPts val="600"/>
              </a:spcBef>
              <a:spcAft>
                <a:spcPts val="0"/>
              </a:spcAft>
              <a:buNone/>
            </a:pPr>
            <a:r>
              <a:rPr lang="en" sz="1900">
                <a:solidFill>
                  <a:srgbClr val="F8F8F2"/>
                </a:solidFill>
                <a:latin typeface="Arial"/>
                <a:ea typeface="Arial"/>
                <a:cs typeface="Arial"/>
                <a:sym typeface="Arial"/>
              </a:rPr>
              <a:t>February 12, 2023</a:t>
            </a:r>
            <a:endParaRPr sz="1900">
              <a:solidFill>
                <a:srgbClr val="F8F8F2"/>
              </a:solidFill>
              <a:latin typeface="Arial"/>
              <a:ea typeface="Arial"/>
              <a:cs typeface="Arial"/>
              <a:sym typeface="Arial"/>
            </a:endParaRPr>
          </a:p>
          <a:p>
            <a:pPr indent="0" lvl="0" marL="0" rtl="0" algn="ctr">
              <a:lnSpc>
                <a:spcPct val="120000"/>
              </a:lnSpc>
              <a:spcBef>
                <a:spcPts val="600"/>
              </a:spcBef>
              <a:spcAft>
                <a:spcPts val="0"/>
              </a:spcAft>
              <a:buNone/>
            </a:pPr>
            <a:r>
              <a:t/>
            </a:r>
            <a:endParaRPr sz="2000">
              <a:solidFill>
                <a:srgbClr val="F8F8F2"/>
              </a:solidFill>
              <a:latin typeface="Arial"/>
              <a:ea typeface="Arial"/>
              <a:cs typeface="Arial"/>
              <a:sym typeface="Arial"/>
            </a:endParaRPr>
          </a:p>
          <a:p>
            <a:pPr indent="0" lvl="0" marL="0" rtl="0" algn="ctr">
              <a:lnSpc>
                <a:spcPct val="120000"/>
              </a:lnSpc>
              <a:spcBef>
                <a:spcPts val="600"/>
              </a:spcBef>
              <a:spcAft>
                <a:spcPts val="600"/>
              </a:spcAft>
              <a:buNone/>
            </a:pPr>
            <a:r>
              <a:t/>
            </a:r>
            <a:endParaRPr sz="2000">
              <a:solidFill>
                <a:srgbClr val="F8F8F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Findings</a:t>
            </a:r>
            <a:endParaRPr/>
          </a:p>
        </p:txBody>
      </p:sp>
      <p:sp>
        <p:nvSpPr>
          <p:cNvPr id="155" name="Google Shape;155;p2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Descriptive statistics</a:t>
            </a:r>
            <a:endParaRPr/>
          </a:p>
          <a:p>
            <a:pPr indent="0" lvl="0" marL="0" rtl="0" algn="l">
              <a:spcBef>
                <a:spcPts val="1600"/>
              </a:spcBef>
              <a:spcAft>
                <a:spcPts val="0"/>
              </a:spcAft>
              <a:buNone/>
            </a:pPr>
            <a:r>
              <a:rPr lang="en"/>
              <a:t>Highlight magnitude of data and relationships within</a:t>
            </a:r>
            <a:endParaRPr/>
          </a:p>
          <a:p>
            <a:pPr indent="0" lvl="0" marL="0" rtl="0" algn="l">
              <a:spcBef>
                <a:spcPts val="1600"/>
              </a:spcBef>
              <a:spcAft>
                <a:spcPts val="1600"/>
              </a:spcAft>
              <a:buNone/>
            </a:pPr>
            <a:r>
              <a:rPr lang="en"/>
              <a:t>Contrast important information in charts</a:t>
            </a:r>
            <a:endParaRPr/>
          </a:p>
        </p:txBody>
      </p:sp>
      <p:pic>
        <p:nvPicPr>
          <p:cNvPr id="156" name="Google Shape;156;p22"/>
          <p:cNvPicPr preferRelativeResize="0"/>
          <p:nvPr/>
        </p:nvPicPr>
        <p:blipFill rotWithShape="1">
          <a:blip r:embed="rId3">
            <a:alphaModFix/>
          </a:blip>
          <a:srcRect b="0" l="0" r="0" t="3651"/>
          <a:stretch/>
        </p:blipFill>
        <p:spPr>
          <a:xfrm>
            <a:off x="314913" y="0"/>
            <a:ext cx="8378476"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Findings</a:t>
            </a:r>
            <a:endParaRPr/>
          </a:p>
        </p:txBody>
      </p:sp>
      <p:sp>
        <p:nvSpPr>
          <p:cNvPr id="162" name="Google Shape;162;p23"/>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Frequency counts</a:t>
            </a:r>
            <a:endParaRPr/>
          </a:p>
          <a:p>
            <a:pPr indent="0" lvl="0" marL="0" rtl="0" algn="l">
              <a:spcBef>
                <a:spcPts val="1600"/>
              </a:spcBef>
              <a:spcAft>
                <a:spcPts val="0"/>
              </a:spcAft>
              <a:buNone/>
            </a:pPr>
            <a:r>
              <a:rPr lang="en"/>
              <a:t>Sorting the data</a:t>
            </a:r>
            <a:endParaRPr/>
          </a:p>
          <a:p>
            <a:pPr indent="0" lvl="0" marL="0" rtl="0" algn="l">
              <a:spcBef>
                <a:spcPts val="1600"/>
              </a:spcBef>
              <a:spcAft>
                <a:spcPts val="1600"/>
              </a:spcAft>
              <a:buNone/>
            </a:pPr>
            <a:r>
              <a:rPr lang="en"/>
              <a:t>Narrow the scope</a:t>
            </a:r>
            <a:endParaRPr/>
          </a:p>
        </p:txBody>
      </p:sp>
      <p:pic>
        <p:nvPicPr>
          <p:cNvPr id="163" name="Google Shape;163;p23"/>
          <p:cNvPicPr preferRelativeResize="0"/>
          <p:nvPr/>
        </p:nvPicPr>
        <p:blipFill>
          <a:blip r:embed="rId3">
            <a:alphaModFix/>
          </a:blip>
          <a:stretch>
            <a:fillRect/>
          </a:stretch>
        </p:blipFill>
        <p:spPr>
          <a:xfrm>
            <a:off x="3306525" y="1180688"/>
            <a:ext cx="5837474" cy="1767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226075" y="122475"/>
            <a:ext cx="2808000" cy="118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t>Logistic Regression Model 1</a:t>
            </a:r>
            <a:endParaRPr sz="2300"/>
          </a:p>
        </p:txBody>
      </p:sp>
      <p:sp>
        <p:nvSpPr>
          <p:cNvPr id="169" name="Google Shape;169;p24"/>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Independent variable:</a:t>
            </a:r>
            <a:endParaRPr/>
          </a:p>
          <a:p>
            <a:pPr indent="0" lvl="0" marL="0" rtl="0" algn="l">
              <a:spcBef>
                <a:spcPts val="1600"/>
              </a:spcBef>
              <a:spcAft>
                <a:spcPts val="0"/>
              </a:spcAft>
              <a:buNone/>
            </a:pPr>
            <a:r>
              <a:rPr lang="en"/>
              <a:t>Primary</a:t>
            </a:r>
            <a:r>
              <a:rPr lang="en"/>
              <a:t> Care Shortage Area</a:t>
            </a:r>
            <a:endParaRPr/>
          </a:p>
          <a:p>
            <a:pPr indent="0" lvl="0" marL="0" rtl="0" algn="l">
              <a:spcBef>
                <a:spcPts val="1600"/>
              </a:spcBef>
              <a:spcAft>
                <a:spcPts val="0"/>
              </a:spcAft>
              <a:buNone/>
            </a:pPr>
            <a:r>
              <a:rPr lang="en"/>
              <a:t>Event of interest = Yes</a:t>
            </a:r>
            <a:endParaRPr/>
          </a:p>
          <a:p>
            <a:pPr indent="0" lvl="0" marL="0" rtl="0" algn="l">
              <a:spcBef>
                <a:spcPts val="1600"/>
              </a:spcBef>
              <a:spcAft>
                <a:spcPts val="0"/>
              </a:spcAft>
              <a:buNone/>
            </a:pPr>
            <a:r>
              <a:rPr lang="en"/>
              <a:t>Dependent variable:</a:t>
            </a:r>
            <a:endParaRPr/>
          </a:p>
          <a:p>
            <a:pPr indent="0" lvl="0" marL="0" rtl="0" algn="l">
              <a:spcBef>
                <a:spcPts val="1600"/>
              </a:spcBef>
              <a:spcAft>
                <a:spcPts val="0"/>
              </a:spcAft>
              <a:buNone/>
            </a:pPr>
            <a:r>
              <a:rPr lang="en"/>
              <a:t>Homeless Indicator</a:t>
            </a:r>
            <a:endParaRPr/>
          </a:p>
          <a:p>
            <a:pPr indent="0" lvl="0" marL="0" rtl="0" algn="l">
              <a:spcBef>
                <a:spcPts val="1600"/>
              </a:spcBef>
              <a:spcAft>
                <a:spcPts val="1600"/>
              </a:spcAft>
              <a:buNone/>
            </a:pPr>
            <a:r>
              <a:t/>
            </a:r>
            <a:endParaRPr/>
          </a:p>
        </p:txBody>
      </p:sp>
      <p:pic>
        <p:nvPicPr>
          <p:cNvPr id="170" name="Google Shape;170;p24"/>
          <p:cNvPicPr preferRelativeResize="0"/>
          <p:nvPr/>
        </p:nvPicPr>
        <p:blipFill>
          <a:blip r:embed="rId3">
            <a:alphaModFix/>
          </a:blip>
          <a:stretch>
            <a:fillRect/>
          </a:stretch>
        </p:blipFill>
        <p:spPr>
          <a:xfrm>
            <a:off x="3338875" y="502300"/>
            <a:ext cx="5805126" cy="3483076"/>
          </a:xfrm>
          <a:prstGeom prst="rect">
            <a:avLst/>
          </a:prstGeom>
          <a:noFill/>
          <a:ln>
            <a:noFill/>
          </a:ln>
        </p:spPr>
      </p:pic>
      <p:pic>
        <p:nvPicPr>
          <p:cNvPr id="171" name="Google Shape;171;p24"/>
          <p:cNvPicPr preferRelativeResize="0"/>
          <p:nvPr/>
        </p:nvPicPr>
        <p:blipFill>
          <a:blip r:embed="rId4">
            <a:alphaModFix/>
          </a:blip>
          <a:stretch>
            <a:fillRect/>
          </a:stretch>
        </p:blipFill>
        <p:spPr>
          <a:xfrm>
            <a:off x="3408200" y="3985375"/>
            <a:ext cx="1814450" cy="102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226075" y="122475"/>
            <a:ext cx="2808000" cy="118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t>Logistic Regression Model 2</a:t>
            </a:r>
            <a:endParaRPr sz="2300"/>
          </a:p>
        </p:txBody>
      </p:sp>
      <p:sp>
        <p:nvSpPr>
          <p:cNvPr id="177" name="Google Shape;177;p25"/>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Independent variable:</a:t>
            </a:r>
            <a:endParaRPr/>
          </a:p>
          <a:p>
            <a:pPr indent="0" lvl="0" marL="0" rtl="0" algn="l">
              <a:spcBef>
                <a:spcPts val="1600"/>
              </a:spcBef>
              <a:spcAft>
                <a:spcPts val="0"/>
              </a:spcAft>
              <a:buNone/>
            </a:pPr>
            <a:r>
              <a:rPr lang="en"/>
              <a:t>Mental Health Shortage Area</a:t>
            </a:r>
            <a:endParaRPr/>
          </a:p>
          <a:p>
            <a:pPr indent="0" lvl="0" marL="0" rtl="0" algn="l">
              <a:spcBef>
                <a:spcPts val="1600"/>
              </a:spcBef>
              <a:spcAft>
                <a:spcPts val="0"/>
              </a:spcAft>
              <a:buNone/>
            </a:pPr>
            <a:r>
              <a:rPr lang="en"/>
              <a:t>Event of interest = Yes</a:t>
            </a:r>
            <a:endParaRPr/>
          </a:p>
          <a:p>
            <a:pPr indent="0" lvl="0" marL="0" rtl="0" algn="l">
              <a:spcBef>
                <a:spcPts val="1600"/>
              </a:spcBef>
              <a:spcAft>
                <a:spcPts val="0"/>
              </a:spcAft>
              <a:buNone/>
            </a:pPr>
            <a:r>
              <a:rPr lang="en"/>
              <a:t>Dependent variable:</a:t>
            </a:r>
            <a:endParaRPr/>
          </a:p>
          <a:p>
            <a:pPr indent="0" lvl="0" marL="0" rtl="0" algn="l">
              <a:spcBef>
                <a:spcPts val="1600"/>
              </a:spcBef>
              <a:spcAft>
                <a:spcPts val="1600"/>
              </a:spcAft>
              <a:buNone/>
            </a:pPr>
            <a:r>
              <a:rPr lang="en"/>
              <a:t>Homeless Indicator</a:t>
            </a:r>
            <a:endParaRPr/>
          </a:p>
        </p:txBody>
      </p:sp>
      <p:pic>
        <p:nvPicPr>
          <p:cNvPr id="178" name="Google Shape;178;p25"/>
          <p:cNvPicPr preferRelativeResize="0"/>
          <p:nvPr/>
        </p:nvPicPr>
        <p:blipFill>
          <a:blip r:embed="rId3">
            <a:alphaModFix/>
          </a:blip>
          <a:stretch>
            <a:fillRect/>
          </a:stretch>
        </p:blipFill>
        <p:spPr>
          <a:xfrm>
            <a:off x="3338875" y="456000"/>
            <a:ext cx="5805126" cy="423150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100" y="133675"/>
            <a:ext cx="4572000" cy="12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Conclusions</a:t>
            </a:r>
            <a:endParaRPr sz="3400"/>
          </a:p>
        </p:txBody>
      </p:sp>
      <p:sp>
        <p:nvSpPr>
          <p:cNvPr id="184" name="Google Shape;184;p26"/>
          <p:cNvSpPr txBox="1"/>
          <p:nvPr/>
        </p:nvSpPr>
        <p:spPr>
          <a:xfrm>
            <a:off x="118575" y="1187550"/>
            <a:ext cx="4630200" cy="27684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chemeClr val="lt1"/>
              </a:buClr>
              <a:buSzPts val="2000"/>
              <a:buFont typeface="Roboto"/>
              <a:buChar char="●"/>
            </a:pPr>
            <a:r>
              <a:rPr lang="en" sz="2000">
                <a:solidFill>
                  <a:schemeClr val="lt1"/>
                </a:solidFill>
                <a:latin typeface="Roboto"/>
                <a:ea typeface="Roboto"/>
                <a:cs typeface="Roboto"/>
                <a:sym typeface="Roboto"/>
              </a:rPr>
              <a:t>Unable to reject the null </a:t>
            </a:r>
            <a:r>
              <a:rPr lang="en" sz="2000">
                <a:solidFill>
                  <a:schemeClr val="lt1"/>
                </a:solidFill>
                <a:latin typeface="Roboto"/>
                <a:ea typeface="Roboto"/>
                <a:cs typeface="Roboto"/>
                <a:sym typeface="Roboto"/>
              </a:rPr>
              <a:t>hypothesis</a:t>
            </a:r>
            <a:endParaRPr sz="2000">
              <a:solidFill>
                <a:schemeClr val="lt1"/>
              </a:solidFill>
              <a:latin typeface="Roboto"/>
              <a:ea typeface="Roboto"/>
              <a:cs typeface="Roboto"/>
              <a:sym typeface="Roboto"/>
            </a:endParaRPr>
          </a:p>
          <a:p>
            <a:pPr indent="-355600" lvl="0" marL="457200" rtl="0" algn="l">
              <a:lnSpc>
                <a:spcPct val="115000"/>
              </a:lnSpc>
              <a:spcBef>
                <a:spcPts val="0"/>
              </a:spcBef>
              <a:spcAft>
                <a:spcPts val="0"/>
              </a:spcAft>
              <a:buClr>
                <a:schemeClr val="lt1"/>
              </a:buClr>
              <a:buSzPts val="2000"/>
              <a:buFont typeface="Roboto"/>
              <a:buChar char="●"/>
            </a:pPr>
            <a:r>
              <a:rPr lang="en" sz="2000">
                <a:solidFill>
                  <a:schemeClr val="lt1"/>
                </a:solidFill>
                <a:latin typeface="Roboto"/>
                <a:ea typeface="Roboto"/>
                <a:cs typeface="Roboto"/>
                <a:sym typeface="Roboto"/>
              </a:rPr>
              <a:t>Data may have been insufficient</a:t>
            </a:r>
            <a:endParaRPr sz="2000">
              <a:solidFill>
                <a:schemeClr val="lt1"/>
              </a:solidFill>
              <a:latin typeface="Roboto"/>
              <a:ea typeface="Roboto"/>
              <a:cs typeface="Roboto"/>
              <a:sym typeface="Roboto"/>
            </a:endParaRPr>
          </a:p>
          <a:p>
            <a:pPr indent="-355600" lvl="0" marL="457200" rtl="0" algn="l">
              <a:lnSpc>
                <a:spcPct val="115000"/>
              </a:lnSpc>
              <a:spcBef>
                <a:spcPts val="0"/>
              </a:spcBef>
              <a:spcAft>
                <a:spcPts val="0"/>
              </a:spcAft>
              <a:buClr>
                <a:schemeClr val="lt1"/>
              </a:buClr>
              <a:buSzPts val="2000"/>
              <a:buFont typeface="Roboto"/>
              <a:buChar char="●"/>
            </a:pPr>
            <a:r>
              <a:rPr lang="en" sz="2000">
                <a:solidFill>
                  <a:schemeClr val="lt1"/>
                </a:solidFill>
                <a:latin typeface="Roboto"/>
                <a:ea typeface="Roboto"/>
                <a:cs typeface="Roboto"/>
                <a:sym typeface="Roboto"/>
              </a:rPr>
              <a:t>Model was unable to be used to make predictions on ED encounters</a:t>
            </a:r>
            <a:endParaRPr sz="2000">
              <a:solidFill>
                <a:schemeClr val="lt1"/>
              </a:solidFill>
              <a:latin typeface="Roboto"/>
              <a:ea typeface="Roboto"/>
              <a:cs typeface="Roboto"/>
              <a:sym typeface="Roboto"/>
            </a:endParaRPr>
          </a:p>
        </p:txBody>
      </p:sp>
      <p:sp>
        <p:nvSpPr>
          <p:cNvPr id="185" name="Google Shape;185;p26"/>
          <p:cNvSpPr txBox="1"/>
          <p:nvPr/>
        </p:nvSpPr>
        <p:spPr>
          <a:xfrm>
            <a:off x="4124150" y="409075"/>
            <a:ext cx="45720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solidFill>
                  <a:schemeClr val="lt1"/>
                </a:solidFill>
                <a:latin typeface="Roboto"/>
                <a:ea typeface="Roboto"/>
                <a:cs typeface="Roboto"/>
                <a:sym typeface="Roboto"/>
              </a:rPr>
              <a:t>Recommendations</a:t>
            </a:r>
            <a:endParaRPr sz="3400">
              <a:solidFill>
                <a:schemeClr val="lt1"/>
              </a:solidFill>
              <a:latin typeface="Roboto"/>
              <a:ea typeface="Roboto"/>
              <a:cs typeface="Roboto"/>
              <a:sym typeface="Roboto"/>
            </a:endParaRPr>
          </a:p>
          <a:p>
            <a:pPr indent="0" lvl="0" marL="0" rtl="0" algn="ctr">
              <a:spcBef>
                <a:spcPts val="0"/>
              </a:spcBef>
              <a:spcAft>
                <a:spcPts val="0"/>
              </a:spcAft>
              <a:buNone/>
            </a:pPr>
            <a:r>
              <a:t/>
            </a:r>
            <a:endParaRPr sz="3400">
              <a:solidFill>
                <a:schemeClr val="lt1"/>
              </a:solidFill>
              <a:latin typeface="Roboto"/>
              <a:ea typeface="Roboto"/>
              <a:cs typeface="Roboto"/>
              <a:sym typeface="Roboto"/>
            </a:endParaRPr>
          </a:p>
        </p:txBody>
      </p:sp>
      <p:sp>
        <p:nvSpPr>
          <p:cNvPr id="186" name="Google Shape;186;p26"/>
          <p:cNvSpPr txBox="1"/>
          <p:nvPr/>
        </p:nvSpPr>
        <p:spPr>
          <a:xfrm>
            <a:off x="4572000" y="1469575"/>
            <a:ext cx="4241700" cy="1200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lt1"/>
              </a:buClr>
              <a:buSzPts val="2000"/>
              <a:buFont typeface="Roboto"/>
              <a:buChar char="●"/>
            </a:pPr>
            <a:r>
              <a:rPr lang="en" sz="2000">
                <a:solidFill>
                  <a:schemeClr val="lt1"/>
                </a:solidFill>
                <a:latin typeface="Roboto"/>
                <a:ea typeface="Roboto"/>
                <a:cs typeface="Roboto"/>
                <a:sym typeface="Roboto"/>
              </a:rPr>
              <a:t>Additional research</a:t>
            </a:r>
            <a:endParaRPr sz="2000">
              <a:solidFill>
                <a:schemeClr val="lt1"/>
              </a:solidFill>
              <a:latin typeface="Roboto"/>
              <a:ea typeface="Roboto"/>
              <a:cs typeface="Roboto"/>
              <a:sym typeface="Roboto"/>
            </a:endParaRPr>
          </a:p>
          <a:p>
            <a:pPr indent="-355600" lvl="0" marL="457200" rtl="0" algn="l">
              <a:lnSpc>
                <a:spcPct val="115000"/>
              </a:lnSpc>
              <a:spcBef>
                <a:spcPts val="0"/>
              </a:spcBef>
              <a:spcAft>
                <a:spcPts val="0"/>
              </a:spcAft>
              <a:buClr>
                <a:schemeClr val="lt1"/>
              </a:buClr>
              <a:buSzPts val="2000"/>
              <a:buFont typeface="Roboto"/>
              <a:buChar char="●"/>
            </a:pPr>
            <a:r>
              <a:rPr lang="en" sz="2000">
                <a:solidFill>
                  <a:schemeClr val="lt1"/>
                </a:solidFill>
                <a:latin typeface="Roboto"/>
                <a:ea typeface="Roboto"/>
                <a:cs typeface="Roboto"/>
                <a:sym typeface="Roboto"/>
              </a:rPr>
              <a:t>Further analyses on dataset</a:t>
            </a:r>
            <a:endParaRPr sz="2000">
              <a:solidFill>
                <a:schemeClr val="lt1"/>
              </a:solidFill>
              <a:latin typeface="Roboto"/>
              <a:ea typeface="Roboto"/>
              <a:cs typeface="Roboto"/>
              <a:sym typeface="Roboto"/>
            </a:endParaRPr>
          </a:p>
          <a:p>
            <a:pPr indent="-355600" lvl="0" marL="457200" rtl="0" algn="l">
              <a:lnSpc>
                <a:spcPct val="115000"/>
              </a:lnSpc>
              <a:spcBef>
                <a:spcPts val="0"/>
              </a:spcBef>
              <a:spcAft>
                <a:spcPts val="0"/>
              </a:spcAft>
              <a:buClr>
                <a:schemeClr val="lt1"/>
              </a:buClr>
              <a:buSzPts val="2000"/>
              <a:buFont typeface="Roboto"/>
              <a:buChar char="●"/>
            </a:pPr>
            <a:r>
              <a:rPr lang="en" sz="2000">
                <a:solidFill>
                  <a:schemeClr val="lt1"/>
                </a:solidFill>
                <a:latin typeface="Roboto"/>
                <a:ea typeface="Roboto"/>
                <a:cs typeface="Roboto"/>
                <a:sym typeface="Roboto"/>
              </a:rPr>
              <a:t>Exploration of other datasets</a:t>
            </a:r>
            <a:endParaRPr sz="2000">
              <a:solidFill>
                <a:schemeClr val="l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sp>
        <p:nvSpPr>
          <p:cNvPr id="191" name="Google Shape;191;p27"/>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txBox="1"/>
          <p:nvPr/>
        </p:nvSpPr>
        <p:spPr>
          <a:xfrm>
            <a:off x="1061350" y="0"/>
            <a:ext cx="6490500" cy="53874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1200">
                <a:highlight>
                  <a:srgbClr val="FFFFFF"/>
                </a:highlight>
                <a:latin typeface="Times New Roman"/>
                <a:ea typeface="Times New Roman"/>
                <a:cs typeface="Times New Roman"/>
                <a:sym typeface="Times New Roman"/>
              </a:rPr>
              <a:t>References</a:t>
            </a:r>
            <a:endParaRPr sz="1200">
              <a:highlight>
                <a:srgbClr val="FFFFFF"/>
              </a:highlight>
              <a:latin typeface="Times New Roman"/>
              <a:ea typeface="Times New Roman"/>
              <a:cs typeface="Times New Roman"/>
              <a:sym typeface="Times New Roman"/>
            </a:endParaRPr>
          </a:p>
          <a:p>
            <a:pPr indent="-457200" lvl="0" marL="457200" rtl="0" algn="l">
              <a:lnSpc>
                <a:spcPct val="100000"/>
              </a:lnSpc>
              <a:spcBef>
                <a:spcPts val="0"/>
              </a:spcBef>
              <a:spcAft>
                <a:spcPts val="0"/>
              </a:spcAft>
              <a:buNone/>
            </a:pPr>
            <a:r>
              <a:rPr lang="en" sz="1200">
                <a:highlight>
                  <a:srgbClr val="FFFFFF"/>
                </a:highlight>
                <a:latin typeface="Times New Roman"/>
                <a:ea typeface="Times New Roman"/>
                <a:cs typeface="Times New Roman"/>
                <a:sym typeface="Times New Roman"/>
              </a:rPr>
              <a:t>Bharel, M., Lin, W.-C., Zhang, J., O’Connell, E., Taube, R., &amp; Clark, R. E. (2013). Health care utilization patterns of homeless individuals in Boston: preparing for Medicaid expansion under the Affordable Care Act. </a:t>
            </a:r>
            <a:r>
              <a:rPr i="1" lang="en" sz="1200">
                <a:highlight>
                  <a:srgbClr val="FFFFFF"/>
                </a:highlight>
                <a:latin typeface="Times New Roman"/>
                <a:ea typeface="Times New Roman"/>
                <a:cs typeface="Times New Roman"/>
                <a:sym typeface="Times New Roman"/>
              </a:rPr>
              <a:t>American Journal of Public Health, 103</a:t>
            </a:r>
            <a:r>
              <a:rPr lang="en" sz="1200">
                <a:highlight>
                  <a:srgbClr val="FFFFFF"/>
                </a:highlight>
                <a:latin typeface="Times New Roman"/>
                <a:ea typeface="Times New Roman"/>
                <a:cs typeface="Times New Roman"/>
                <a:sym typeface="Times New Roman"/>
              </a:rPr>
              <a:t>(2), S311–S317. </a:t>
            </a:r>
            <a:r>
              <a:rPr lang="en" sz="1200" u="sng">
                <a:solidFill>
                  <a:srgbClr val="1155CC"/>
                </a:solidFill>
                <a:highlight>
                  <a:srgbClr val="FFFFFF"/>
                </a:highlight>
                <a:latin typeface="Times New Roman"/>
                <a:ea typeface="Times New Roman"/>
                <a:cs typeface="Times New Roman"/>
                <a:sym typeface="Times New Roman"/>
                <a:hlinkClick r:id="rId3">
                  <a:extLst>
                    <a:ext uri="{A12FA001-AC4F-418D-AE19-62706E023703}">
                      <ahyp:hlinkClr val="tx"/>
                    </a:ext>
                  </a:extLst>
                </a:hlinkClick>
              </a:rPr>
              <a:t>https://doi.org/10.2105/AJPH.2013.301421</a:t>
            </a:r>
            <a:r>
              <a:rPr lang="en" sz="1200">
                <a:highlight>
                  <a:srgbClr val="FFFFFF"/>
                </a:highlight>
                <a:latin typeface="Times New Roman"/>
                <a:ea typeface="Times New Roman"/>
                <a:cs typeface="Times New Roman"/>
                <a:sym typeface="Times New Roman"/>
              </a:rPr>
              <a:t>.</a:t>
            </a:r>
            <a:endParaRPr sz="1200">
              <a:highlight>
                <a:srgbClr val="FFFFFF"/>
              </a:highlight>
              <a:latin typeface="Times New Roman"/>
              <a:ea typeface="Times New Roman"/>
              <a:cs typeface="Times New Roman"/>
              <a:sym typeface="Times New Roman"/>
            </a:endParaRPr>
          </a:p>
          <a:p>
            <a:pPr indent="-457200" lvl="0" marL="457200" rtl="0" algn="l">
              <a:lnSpc>
                <a:spcPct val="100000"/>
              </a:lnSpc>
              <a:spcBef>
                <a:spcPts val="0"/>
              </a:spcBef>
              <a:spcAft>
                <a:spcPts val="0"/>
              </a:spcAft>
              <a:buNone/>
            </a:pPr>
            <a:r>
              <a:rPr lang="en" sz="1200">
                <a:highlight>
                  <a:srgbClr val="FFFFFF"/>
                </a:highlight>
                <a:latin typeface="Times New Roman"/>
                <a:ea typeface="Times New Roman"/>
                <a:cs typeface="Times New Roman"/>
                <a:sym typeface="Times New Roman"/>
              </a:rPr>
              <a:t>Behr, J. G., &amp; Diaz, R. (2016). Emergency Department Frequent Utilization for Non-Emergent Presentments: Results from a Regional Urban Trauma Center Study. </a:t>
            </a:r>
            <a:r>
              <a:rPr i="1" lang="en" sz="1200">
                <a:highlight>
                  <a:srgbClr val="FFFFFF"/>
                </a:highlight>
                <a:latin typeface="Times New Roman"/>
                <a:ea typeface="Times New Roman"/>
                <a:cs typeface="Times New Roman"/>
                <a:sym typeface="Times New Roman"/>
              </a:rPr>
              <a:t>PLoS ONE, 11</a:t>
            </a:r>
            <a:r>
              <a:rPr lang="en" sz="1200">
                <a:highlight>
                  <a:srgbClr val="FFFFFF"/>
                </a:highlight>
                <a:latin typeface="Times New Roman"/>
                <a:ea typeface="Times New Roman"/>
                <a:cs typeface="Times New Roman"/>
                <a:sym typeface="Times New Roman"/>
              </a:rPr>
              <a:t>(1), 1–18. </a:t>
            </a:r>
            <a:r>
              <a:rPr lang="en" sz="1200" u="sng">
                <a:highlight>
                  <a:srgbClr val="FFFFFF"/>
                </a:highlight>
                <a:latin typeface="Times New Roman"/>
                <a:ea typeface="Times New Roman"/>
                <a:cs typeface="Times New Roman"/>
                <a:sym typeface="Times New Roman"/>
                <a:hlinkClick r:id="rId4"/>
              </a:rPr>
              <a:t>https://doi.org/10.1371/journal.pone.0147116</a:t>
            </a:r>
            <a:r>
              <a:rPr lang="en" sz="1200">
                <a:highlight>
                  <a:srgbClr val="FFFFFF"/>
                </a:highlight>
                <a:latin typeface="Times New Roman"/>
                <a:ea typeface="Times New Roman"/>
                <a:cs typeface="Times New Roman"/>
                <a:sym typeface="Times New Roman"/>
              </a:rPr>
              <a:t>.</a:t>
            </a:r>
            <a:endParaRPr sz="1200">
              <a:highlight>
                <a:srgbClr val="FFFFFF"/>
              </a:highlight>
              <a:latin typeface="Times New Roman"/>
              <a:ea typeface="Times New Roman"/>
              <a:cs typeface="Times New Roman"/>
              <a:sym typeface="Times New Roman"/>
            </a:endParaRPr>
          </a:p>
          <a:p>
            <a:pPr indent="-514350" lvl="0" marL="514350" rtl="0" algn="l">
              <a:lnSpc>
                <a:spcPct val="100000"/>
              </a:lnSpc>
              <a:spcBef>
                <a:spcPts val="0"/>
              </a:spcBef>
              <a:spcAft>
                <a:spcPts val="0"/>
              </a:spcAft>
              <a:buNone/>
            </a:pPr>
            <a:r>
              <a:rPr lang="en" sz="1200">
                <a:highlight>
                  <a:srgbClr val="FFFFFF"/>
                </a:highlight>
                <a:latin typeface="Times New Roman"/>
                <a:ea typeface="Times New Roman"/>
                <a:cs typeface="Times New Roman"/>
                <a:sym typeface="Times New Roman"/>
              </a:rPr>
              <a:t>Burns, T. (2017). Contributing factors of frequent use of the emergency department: A synthesis. </a:t>
            </a:r>
            <a:r>
              <a:rPr i="1" lang="en" sz="1200">
                <a:highlight>
                  <a:srgbClr val="FFFFFF"/>
                </a:highlight>
                <a:latin typeface="Times New Roman"/>
                <a:ea typeface="Times New Roman"/>
                <a:cs typeface="Times New Roman"/>
                <a:sym typeface="Times New Roman"/>
              </a:rPr>
              <a:t>International Emergency Nursing, 35</a:t>
            </a:r>
            <a:r>
              <a:rPr lang="en" sz="1200">
                <a:highlight>
                  <a:srgbClr val="FFFFFF"/>
                </a:highlight>
                <a:latin typeface="Times New Roman"/>
                <a:ea typeface="Times New Roman"/>
                <a:cs typeface="Times New Roman"/>
                <a:sym typeface="Times New Roman"/>
              </a:rPr>
              <a:t>, 51-55.</a:t>
            </a:r>
            <a:endParaRPr sz="1200">
              <a:highlight>
                <a:srgbClr val="FFFFFF"/>
              </a:highlight>
              <a:latin typeface="Times New Roman"/>
              <a:ea typeface="Times New Roman"/>
              <a:cs typeface="Times New Roman"/>
              <a:sym typeface="Times New Roman"/>
            </a:endParaRPr>
          </a:p>
          <a:p>
            <a:pPr indent="-514350" lvl="0" marL="514350" rtl="0" algn="l">
              <a:lnSpc>
                <a:spcPct val="100000"/>
              </a:lnSpc>
              <a:spcBef>
                <a:spcPts val="0"/>
              </a:spcBef>
              <a:spcAft>
                <a:spcPts val="0"/>
              </a:spcAft>
              <a:buNone/>
            </a:pPr>
            <a:r>
              <a:rPr lang="en" sz="1200">
                <a:highlight>
                  <a:srgbClr val="FFFFFF"/>
                </a:highlight>
                <a:latin typeface="Times New Roman"/>
                <a:ea typeface="Times New Roman"/>
                <a:cs typeface="Times New Roman"/>
                <a:sym typeface="Times New Roman"/>
              </a:rPr>
              <a:t>Cantor, J. C., Chakravarty, S., Nova, J., Kelly, T., Delia, D., Tiderington, E., &amp; Brown, R. W. (2020). Medicaid Utilization and Spending among Homeless Adults in New Jersey: Implications for Medicaid-Funded Tenancy Support Services. </a:t>
            </a:r>
            <a:r>
              <a:rPr i="1" lang="en" sz="1200">
                <a:highlight>
                  <a:srgbClr val="FFFFFF"/>
                </a:highlight>
                <a:latin typeface="Times New Roman"/>
                <a:ea typeface="Times New Roman"/>
                <a:cs typeface="Times New Roman"/>
                <a:sym typeface="Times New Roman"/>
              </a:rPr>
              <a:t>Milbank Quarterly, 98</a:t>
            </a:r>
            <a:r>
              <a:rPr lang="en" sz="1200">
                <a:highlight>
                  <a:srgbClr val="FFFFFF"/>
                </a:highlight>
                <a:latin typeface="Times New Roman"/>
                <a:ea typeface="Times New Roman"/>
                <a:cs typeface="Times New Roman"/>
                <a:sym typeface="Times New Roman"/>
              </a:rPr>
              <a:t>(1), 106–130. </a:t>
            </a:r>
            <a:r>
              <a:rPr lang="en" sz="1200" u="sng">
                <a:solidFill>
                  <a:srgbClr val="1155CC"/>
                </a:solidFill>
                <a:highlight>
                  <a:srgbClr val="FFFFFF"/>
                </a:highlight>
                <a:latin typeface="Times New Roman"/>
                <a:ea typeface="Times New Roman"/>
                <a:cs typeface="Times New Roman"/>
                <a:sym typeface="Times New Roman"/>
                <a:hlinkClick r:id="rId5">
                  <a:extLst>
                    <a:ext uri="{A12FA001-AC4F-418D-AE19-62706E023703}">
                      <ahyp:hlinkClr val="tx"/>
                    </a:ext>
                  </a:extLst>
                </a:hlinkClick>
              </a:rPr>
              <a:t>https://doi.org/10.1111/1468-0009.12446</a:t>
            </a:r>
            <a:r>
              <a:rPr lang="en" sz="1200">
                <a:highlight>
                  <a:srgbClr val="FFFFFF"/>
                </a:highlight>
                <a:latin typeface="Times New Roman"/>
                <a:ea typeface="Times New Roman"/>
                <a:cs typeface="Times New Roman"/>
                <a:sym typeface="Times New Roman"/>
              </a:rPr>
              <a:t>. </a:t>
            </a:r>
            <a:endParaRPr sz="1200">
              <a:highlight>
                <a:srgbClr val="FFFFFF"/>
              </a:highlight>
              <a:latin typeface="Times New Roman"/>
              <a:ea typeface="Times New Roman"/>
              <a:cs typeface="Times New Roman"/>
              <a:sym typeface="Times New Roman"/>
            </a:endParaRPr>
          </a:p>
          <a:p>
            <a:pPr indent="-457200" lvl="0" marL="457200" rtl="0" algn="l">
              <a:lnSpc>
                <a:spcPct val="100000"/>
              </a:lnSpc>
              <a:spcBef>
                <a:spcPts val="0"/>
              </a:spcBef>
              <a:spcAft>
                <a:spcPts val="0"/>
              </a:spcAft>
              <a:buNone/>
            </a:pPr>
            <a:r>
              <a:rPr lang="en" sz="1200">
                <a:highlight>
                  <a:srgbClr val="FFFFFF"/>
                </a:highlight>
                <a:latin typeface="Times New Roman"/>
                <a:ea typeface="Times New Roman"/>
                <a:cs typeface="Times New Roman"/>
                <a:sym typeface="Times New Roman"/>
              </a:rPr>
              <a:t>Chhabra, M., Spector, E., Demuynck, S., Wiest, D., Buckley, L., &amp; Shea, J. A. (2020). Assessing the relationship between housing and health among medically complex, chronically homeless individuals experiencing frequent hospital use in the United States. </a:t>
            </a:r>
            <a:r>
              <a:rPr i="1" lang="en" sz="1200">
                <a:highlight>
                  <a:srgbClr val="FFFFFF"/>
                </a:highlight>
                <a:latin typeface="Times New Roman"/>
                <a:ea typeface="Times New Roman"/>
                <a:cs typeface="Times New Roman"/>
                <a:sym typeface="Times New Roman"/>
              </a:rPr>
              <a:t>Health &amp; Social Care in the Community, 28</a:t>
            </a:r>
            <a:r>
              <a:rPr lang="en" sz="1200">
                <a:highlight>
                  <a:srgbClr val="FFFFFF"/>
                </a:highlight>
                <a:latin typeface="Times New Roman"/>
                <a:ea typeface="Times New Roman"/>
                <a:cs typeface="Times New Roman"/>
                <a:sym typeface="Times New Roman"/>
              </a:rPr>
              <a:t>(1), 91–99. </a:t>
            </a:r>
            <a:r>
              <a:rPr lang="en" sz="1200" u="sng">
                <a:solidFill>
                  <a:srgbClr val="1155CC"/>
                </a:solidFill>
                <a:highlight>
                  <a:srgbClr val="FFFFFF"/>
                </a:highlight>
                <a:latin typeface="Times New Roman"/>
                <a:ea typeface="Times New Roman"/>
                <a:cs typeface="Times New Roman"/>
                <a:sym typeface="Times New Roman"/>
                <a:hlinkClick r:id="rId6">
                  <a:extLst>
                    <a:ext uri="{A12FA001-AC4F-418D-AE19-62706E023703}">
                      <ahyp:hlinkClr val="tx"/>
                    </a:ext>
                  </a:extLst>
                </a:hlinkClick>
              </a:rPr>
              <a:t>https://doi.org/10.1111/hsc.12843</a:t>
            </a:r>
            <a:r>
              <a:rPr lang="en" sz="1200">
                <a:highlight>
                  <a:srgbClr val="FFFFFF"/>
                </a:highlight>
                <a:latin typeface="Times New Roman"/>
                <a:ea typeface="Times New Roman"/>
                <a:cs typeface="Times New Roman"/>
                <a:sym typeface="Times New Roman"/>
              </a:rPr>
              <a:t>. </a:t>
            </a:r>
            <a:endParaRPr sz="1200">
              <a:highlight>
                <a:srgbClr val="FFFFFF"/>
              </a:highlight>
              <a:latin typeface="Times New Roman"/>
              <a:ea typeface="Times New Roman"/>
              <a:cs typeface="Times New Roman"/>
              <a:sym typeface="Times New Roman"/>
            </a:endParaRPr>
          </a:p>
          <a:p>
            <a:pPr indent="-514350" lvl="0" marL="514350" rtl="0" algn="l">
              <a:lnSpc>
                <a:spcPct val="100000"/>
              </a:lnSpc>
              <a:spcBef>
                <a:spcPts val="0"/>
              </a:spcBef>
              <a:spcAft>
                <a:spcPts val="0"/>
              </a:spcAft>
              <a:buNone/>
            </a:pPr>
            <a:r>
              <a:rPr lang="en" sz="1200">
                <a:highlight>
                  <a:srgbClr val="FFFFFF"/>
                </a:highlight>
                <a:latin typeface="Times New Roman"/>
                <a:ea typeface="Times New Roman"/>
                <a:cs typeface="Times New Roman"/>
                <a:sym typeface="Times New Roman"/>
              </a:rPr>
              <a:t>Feldman, B., Kim, J. Mosqueda, L., Vongsachang, H., Banerjee, J., Coffey, C., Spellberg, B., Hochman, M., Robinson, J. (2021). From the hospital to the streets: Bringing care to the unsheltered homeless in Los Angeles. </a:t>
            </a:r>
            <a:r>
              <a:rPr i="1" lang="en" sz="1200">
                <a:highlight>
                  <a:srgbClr val="FFFFFF"/>
                </a:highlight>
                <a:latin typeface="Times New Roman"/>
                <a:ea typeface="Times New Roman"/>
                <a:cs typeface="Times New Roman"/>
                <a:sym typeface="Times New Roman"/>
              </a:rPr>
              <a:t>Healthcare, 9</a:t>
            </a:r>
            <a:r>
              <a:rPr lang="en" sz="1200">
                <a:highlight>
                  <a:srgbClr val="FFFFFF"/>
                </a:highlight>
                <a:latin typeface="Times New Roman"/>
                <a:ea typeface="Times New Roman"/>
                <a:cs typeface="Times New Roman"/>
                <a:sym typeface="Times New Roman"/>
              </a:rPr>
              <a:t>(3), 100557. </a:t>
            </a:r>
            <a:r>
              <a:rPr lang="en" sz="1200" u="sng">
                <a:solidFill>
                  <a:srgbClr val="1155CC"/>
                </a:solidFill>
                <a:highlight>
                  <a:srgbClr val="FFFFFF"/>
                </a:highlight>
                <a:latin typeface="Times New Roman"/>
                <a:ea typeface="Times New Roman"/>
                <a:cs typeface="Times New Roman"/>
                <a:sym typeface="Times New Roman"/>
                <a:hlinkClick r:id="rId7">
                  <a:extLst>
                    <a:ext uri="{A12FA001-AC4F-418D-AE19-62706E023703}">
                      <ahyp:hlinkClr val="tx"/>
                    </a:ext>
                  </a:extLst>
                </a:hlinkClick>
              </a:rPr>
              <a:t>https://doi.org/10.1016/j.hjdsi.2021.100557</a:t>
            </a:r>
            <a:r>
              <a:rPr lang="en" sz="1200">
                <a:highlight>
                  <a:srgbClr val="FFFFFF"/>
                </a:highlight>
                <a:latin typeface="Times New Roman"/>
                <a:ea typeface="Times New Roman"/>
                <a:cs typeface="Times New Roman"/>
                <a:sym typeface="Times New Roman"/>
              </a:rPr>
              <a:t>. </a:t>
            </a:r>
            <a:endParaRPr sz="1200">
              <a:highlight>
                <a:srgbClr val="FFFFFF"/>
              </a:highlight>
              <a:latin typeface="Times New Roman"/>
              <a:ea typeface="Times New Roman"/>
              <a:cs typeface="Times New Roman"/>
              <a:sym typeface="Times New Roman"/>
            </a:endParaRPr>
          </a:p>
          <a:p>
            <a:pPr indent="-514350" lvl="0" marL="514350" rtl="0" algn="l">
              <a:lnSpc>
                <a:spcPct val="100000"/>
              </a:lnSpc>
              <a:spcBef>
                <a:spcPts val="0"/>
              </a:spcBef>
              <a:spcAft>
                <a:spcPts val="0"/>
              </a:spcAft>
              <a:buNone/>
            </a:pPr>
            <a:r>
              <a:rPr lang="en" sz="1200">
                <a:highlight>
                  <a:srgbClr val="FFFFFF"/>
                </a:highlight>
                <a:latin typeface="Times New Roman"/>
                <a:ea typeface="Times New Roman"/>
                <a:cs typeface="Times New Roman"/>
                <a:sym typeface="Times New Roman"/>
              </a:rPr>
              <a:t>Jaworsky, D., Gadermann, A., Duhoux, A., Naismith, T., Norena, M., To, M., Hwang, S., &amp; Palepu, A. (2016).  Residential Stability Reduces Unmet Health Care Needs and Emergency Department Utilization among a Cohort of Homeless and Vulnerably Housed Persons in Canada. </a:t>
            </a:r>
            <a:r>
              <a:rPr i="1" lang="en" sz="1200">
                <a:highlight>
                  <a:srgbClr val="FFFFFF"/>
                </a:highlight>
                <a:latin typeface="Times New Roman"/>
                <a:ea typeface="Times New Roman"/>
                <a:cs typeface="Times New Roman"/>
                <a:sym typeface="Times New Roman"/>
              </a:rPr>
              <a:t>Journal of Urban Health: Bulletin of the New York Academy of Medicine, 93</a:t>
            </a:r>
            <a:r>
              <a:rPr lang="en" sz="1200">
                <a:highlight>
                  <a:srgbClr val="FFFFFF"/>
                </a:highlight>
                <a:latin typeface="Times New Roman"/>
                <a:ea typeface="Times New Roman"/>
                <a:cs typeface="Times New Roman"/>
                <a:sym typeface="Times New Roman"/>
              </a:rPr>
              <a:t>(4). doi:10.1007/s11524-016-0065-6.  </a:t>
            </a:r>
            <a:endParaRPr sz="1200">
              <a:highlight>
                <a:srgbClr val="FFFFFF"/>
              </a:highlight>
              <a:latin typeface="Times New Roman"/>
              <a:ea typeface="Times New Roman"/>
              <a:cs typeface="Times New Roman"/>
              <a:sym typeface="Times New Roman"/>
            </a:endParaRPr>
          </a:p>
          <a:p>
            <a:pPr indent="-514350" lvl="0" marL="514350" rtl="0" algn="l">
              <a:lnSpc>
                <a:spcPct val="100000"/>
              </a:lnSpc>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 name="Shape 196"/>
        <p:cNvGrpSpPr/>
        <p:nvPr/>
      </p:nvGrpSpPr>
      <p:grpSpPr>
        <a:xfrm>
          <a:off x="0" y="0"/>
          <a:ext cx="0" cy="0"/>
          <a:chOff x="0" y="0"/>
          <a:chExt cx="0" cy="0"/>
        </a:xfrm>
      </p:grpSpPr>
      <p:sp>
        <p:nvSpPr>
          <p:cNvPr id="197" name="Google Shape;197;p2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514350" lvl="0" marL="514350" rtl="0" algn="ctr">
              <a:spcBef>
                <a:spcPts val="0"/>
              </a:spcBef>
              <a:spcAft>
                <a:spcPts val="0"/>
              </a:spcAft>
              <a:buNone/>
            </a:pPr>
            <a:r>
              <a:rPr lang="en" sz="1200">
                <a:solidFill>
                  <a:srgbClr val="000000"/>
                </a:solidFill>
                <a:highlight>
                  <a:srgbClr val="FFFFFF"/>
                </a:highlight>
                <a:latin typeface="Times New Roman"/>
                <a:ea typeface="Times New Roman"/>
                <a:cs typeface="Times New Roman"/>
                <a:sym typeface="Times New Roman"/>
              </a:rPr>
              <a:t>References Continued</a:t>
            </a:r>
            <a:endParaRPr sz="1200">
              <a:solidFill>
                <a:srgbClr val="000000"/>
              </a:solidFill>
              <a:highlight>
                <a:srgbClr val="FFFFFF"/>
              </a:highlight>
              <a:latin typeface="Times New Roman"/>
              <a:ea typeface="Times New Roman"/>
              <a:cs typeface="Times New Roman"/>
              <a:sym typeface="Times New Roman"/>
            </a:endParaRPr>
          </a:p>
          <a:p>
            <a:pPr indent="-514350" lvl="0" marL="514350" rtl="0" algn="ctr">
              <a:spcBef>
                <a:spcPts val="0"/>
              </a:spcBef>
              <a:spcAft>
                <a:spcPts val="0"/>
              </a:spcAft>
              <a:buNone/>
            </a:pPr>
            <a:r>
              <a:t/>
            </a:r>
            <a:endParaRPr sz="1200">
              <a:solidFill>
                <a:srgbClr val="000000"/>
              </a:solidFill>
              <a:highlight>
                <a:srgbClr val="FFFFFF"/>
              </a:highlight>
              <a:latin typeface="Times New Roman"/>
              <a:ea typeface="Times New Roman"/>
              <a:cs typeface="Times New Roman"/>
              <a:sym typeface="Times New Roman"/>
            </a:endParaRPr>
          </a:p>
          <a:p>
            <a:pPr indent="-514350" lvl="0" marL="514350" rtl="0" algn="l">
              <a:spcBef>
                <a:spcPts val="0"/>
              </a:spcBef>
              <a:spcAft>
                <a:spcPts val="0"/>
              </a:spcAft>
              <a:buNone/>
            </a:pPr>
            <a:r>
              <a:rPr lang="en" sz="1200">
                <a:solidFill>
                  <a:srgbClr val="000000"/>
                </a:solidFill>
                <a:highlight>
                  <a:srgbClr val="FFFFFF"/>
                </a:highlight>
                <a:latin typeface="Times New Roman"/>
                <a:ea typeface="Times New Roman"/>
                <a:cs typeface="Times New Roman"/>
                <a:sym typeface="Times New Roman"/>
              </a:rPr>
              <a:t>McFadzean, I. J., Edwards, M., Davies, F., Cooper, A., Price, D., Carson-Stevens, A., Dale, J., Hughes, T., Porter, A., Harrington, B., Evans, B., Siriwardena, N., Anderson, P., &amp; Edwards, A. (2022). Realist analysis of whether emergency departments with primary care services generate “provider-induced demand.” </a:t>
            </a:r>
            <a:r>
              <a:rPr i="1" lang="en" sz="1200">
                <a:solidFill>
                  <a:srgbClr val="000000"/>
                </a:solidFill>
                <a:highlight>
                  <a:srgbClr val="FFFFFF"/>
                </a:highlight>
                <a:latin typeface="Times New Roman"/>
                <a:ea typeface="Times New Roman"/>
                <a:cs typeface="Times New Roman"/>
                <a:sym typeface="Times New Roman"/>
              </a:rPr>
              <a:t>BMC Emergency Medicine, 22</a:t>
            </a:r>
            <a:r>
              <a:rPr lang="en" sz="1200">
                <a:solidFill>
                  <a:srgbClr val="000000"/>
                </a:solidFill>
                <a:highlight>
                  <a:srgbClr val="FFFFFF"/>
                </a:highlight>
                <a:latin typeface="Times New Roman"/>
                <a:ea typeface="Times New Roman"/>
                <a:cs typeface="Times New Roman"/>
                <a:sym typeface="Times New Roman"/>
              </a:rPr>
              <a:t>(1), 1–11. </a:t>
            </a:r>
            <a:r>
              <a:rPr lang="en" sz="1200" u="sng">
                <a:solidFill>
                  <a:srgbClr val="1155CC"/>
                </a:solidFill>
                <a:highlight>
                  <a:srgbClr val="FFFFFF"/>
                </a:highlight>
                <a:latin typeface="Times New Roman"/>
                <a:ea typeface="Times New Roman"/>
                <a:cs typeface="Times New Roman"/>
                <a:sym typeface="Times New Roman"/>
                <a:hlinkClick r:id="rId3">
                  <a:extLst>
                    <a:ext uri="{A12FA001-AC4F-418D-AE19-62706E023703}">
                      <ahyp:hlinkClr val="tx"/>
                    </a:ext>
                  </a:extLst>
                </a:hlinkClick>
              </a:rPr>
              <a:t>https://doi.org/10.1186/s12873-022-00709-2</a:t>
            </a:r>
            <a:r>
              <a:rPr lang="en" sz="1200">
                <a:solidFill>
                  <a:srgbClr val="000000"/>
                </a:solidFill>
                <a:highlight>
                  <a:srgbClr val="FFFFFF"/>
                </a:highlight>
                <a:latin typeface="Times New Roman"/>
                <a:ea typeface="Times New Roman"/>
                <a:cs typeface="Times New Roman"/>
                <a:sym typeface="Times New Roman"/>
              </a:rPr>
              <a:t>.</a:t>
            </a:r>
            <a:endParaRPr sz="1200">
              <a:solidFill>
                <a:srgbClr val="000000"/>
              </a:solidFill>
              <a:highlight>
                <a:srgbClr val="FFFFFF"/>
              </a:highlight>
              <a:latin typeface="Times New Roman"/>
              <a:ea typeface="Times New Roman"/>
              <a:cs typeface="Times New Roman"/>
              <a:sym typeface="Times New Roman"/>
            </a:endParaRPr>
          </a:p>
          <a:p>
            <a:pPr indent="-457200" lvl="0" marL="457200" rtl="0" algn="l">
              <a:spcBef>
                <a:spcPts val="0"/>
              </a:spcBef>
              <a:spcAft>
                <a:spcPts val="0"/>
              </a:spcAft>
              <a:buNone/>
            </a:pPr>
            <a:r>
              <a:rPr lang="en" sz="1200">
                <a:solidFill>
                  <a:srgbClr val="000000"/>
                </a:solidFill>
                <a:highlight>
                  <a:srgbClr val="FFFFFF"/>
                </a:highlight>
                <a:latin typeface="Times New Roman"/>
                <a:ea typeface="Times New Roman"/>
                <a:cs typeface="Times New Roman"/>
                <a:sym typeface="Times New Roman"/>
              </a:rPr>
              <a:t>State of California. (2021, July 2). Hospital Encounters for Homeless Patients. </a:t>
            </a:r>
            <a:r>
              <a:rPr i="1" lang="en" sz="1200">
                <a:solidFill>
                  <a:srgbClr val="000000"/>
                </a:solidFill>
                <a:highlight>
                  <a:srgbClr val="FFFFFF"/>
                </a:highlight>
                <a:latin typeface="Times New Roman"/>
                <a:ea typeface="Times New Roman"/>
                <a:cs typeface="Times New Roman"/>
                <a:sym typeface="Times New Roman"/>
              </a:rPr>
              <a:t>HealthData.gov</a:t>
            </a:r>
            <a:r>
              <a:rPr lang="en" sz="1200">
                <a:solidFill>
                  <a:srgbClr val="000000"/>
                </a:solidFill>
                <a:highlight>
                  <a:srgbClr val="FFFFFF"/>
                </a:highlight>
                <a:latin typeface="Times New Roman"/>
                <a:ea typeface="Times New Roman"/>
                <a:cs typeface="Times New Roman"/>
                <a:sym typeface="Times New Roman"/>
              </a:rPr>
              <a:t>. Retrieved on December 14, 2022 from </a:t>
            </a:r>
            <a:r>
              <a:rPr lang="en" sz="1200" u="sng">
                <a:solidFill>
                  <a:srgbClr val="1155CC"/>
                </a:solidFill>
                <a:highlight>
                  <a:srgbClr val="FFFFFF"/>
                </a:highlight>
                <a:latin typeface="Times New Roman"/>
                <a:ea typeface="Times New Roman"/>
                <a:cs typeface="Times New Roman"/>
                <a:sym typeface="Times New Roman"/>
                <a:hlinkClick r:id="rId4">
                  <a:extLst>
                    <a:ext uri="{A12FA001-AC4F-418D-AE19-62706E023703}">
                      <ahyp:hlinkClr val="tx"/>
                    </a:ext>
                  </a:extLst>
                </a:hlinkClick>
              </a:rPr>
              <a:t>https://healthdata.gov/State/Hospital-Encounters-for-Homeless-Patients/gnju-kkrr</a:t>
            </a:r>
            <a:r>
              <a:rPr lang="en" sz="1200">
                <a:solidFill>
                  <a:srgbClr val="000000"/>
                </a:solidFill>
                <a:highlight>
                  <a:srgbClr val="FFFFFF"/>
                </a:highlight>
                <a:latin typeface="Times New Roman"/>
                <a:ea typeface="Times New Roman"/>
                <a:cs typeface="Times New Roman"/>
                <a:sym typeface="Times New Roman"/>
              </a:rPr>
              <a:t>. </a:t>
            </a:r>
            <a:endParaRPr sz="1200">
              <a:solidFill>
                <a:srgbClr val="000000"/>
              </a:solidFill>
              <a:highlight>
                <a:srgbClr val="FFFFFF"/>
              </a:highlight>
              <a:latin typeface="Times New Roman"/>
              <a:ea typeface="Times New Roman"/>
              <a:cs typeface="Times New Roman"/>
              <a:sym typeface="Times New Roman"/>
            </a:endParaRPr>
          </a:p>
          <a:p>
            <a:pPr indent="-457200" lvl="0" marL="457200" rtl="0" algn="l">
              <a:spcBef>
                <a:spcPts val="0"/>
              </a:spcBef>
              <a:spcAft>
                <a:spcPts val="0"/>
              </a:spcAft>
              <a:buNone/>
            </a:pPr>
            <a:r>
              <a:rPr lang="en" sz="1200">
                <a:solidFill>
                  <a:srgbClr val="000000"/>
                </a:solidFill>
                <a:highlight>
                  <a:srgbClr val="FFFFFF"/>
                </a:highlight>
                <a:latin typeface="Times New Roman"/>
                <a:ea typeface="Times New Roman"/>
                <a:cs typeface="Times New Roman"/>
                <a:sym typeface="Times New Roman"/>
              </a:rPr>
              <a:t>Stergiopoulos, V., Gozdzik, A., Nisenbaum, R., Lamanna, D., Hwang, S.,  Tepper, J., &amp; Wasylenki, D. (2017) Integrating Hospital and Community Care for Homeless People with Unmet Mental Health Needs: Program Rationale, Study Protocol and Sample Description of a Brief Multidisciplinary Case Management Intervention. </a:t>
            </a:r>
            <a:r>
              <a:rPr i="1" lang="en" sz="1200">
                <a:solidFill>
                  <a:srgbClr val="000000"/>
                </a:solidFill>
                <a:highlight>
                  <a:srgbClr val="FFFFFF"/>
                </a:highlight>
                <a:latin typeface="Times New Roman"/>
                <a:ea typeface="Times New Roman"/>
                <a:cs typeface="Times New Roman"/>
                <a:sym typeface="Times New Roman"/>
              </a:rPr>
              <a:t>International Journal of Mental Health Addiction, 15</a:t>
            </a:r>
            <a:r>
              <a:rPr lang="en" sz="1200">
                <a:solidFill>
                  <a:srgbClr val="000000"/>
                </a:solidFill>
                <a:highlight>
                  <a:srgbClr val="FFFFFF"/>
                </a:highlight>
                <a:latin typeface="Times New Roman"/>
                <a:ea typeface="Times New Roman"/>
                <a:cs typeface="Times New Roman"/>
                <a:sym typeface="Times New Roman"/>
              </a:rPr>
              <a:t>, 362–378.</a:t>
            </a:r>
            <a:endParaRPr sz="1200">
              <a:solidFill>
                <a:srgbClr val="000000"/>
              </a:solidFill>
              <a:highlight>
                <a:srgbClr val="FFFFFF"/>
              </a:highlight>
              <a:latin typeface="Times New Roman"/>
              <a:ea typeface="Times New Roman"/>
              <a:cs typeface="Times New Roman"/>
              <a:sym typeface="Times New Roman"/>
            </a:endParaRPr>
          </a:p>
          <a:p>
            <a:pPr indent="-457200" lvl="0" marL="457200" rtl="0" algn="l">
              <a:spcBef>
                <a:spcPts val="0"/>
              </a:spcBef>
              <a:spcAft>
                <a:spcPts val="0"/>
              </a:spcAft>
              <a:buNone/>
            </a:pPr>
            <a:r>
              <a:rPr lang="en" sz="1200">
                <a:solidFill>
                  <a:srgbClr val="000000"/>
                </a:solidFill>
                <a:highlight>
                  <a:srgbClr val="FFFFFF"/>
                </a:highlight>
                <a:latin typeface="Times New Roman"/>
                <a:ea typeface="Times New Roman"/>
                <a:cs typeface="Times New Roman"/>
                <a:sym typeface="Times New Roman"/>
              </a:rPr>
              <a:t>Vakhitova, Z. &amp; Alston-Knox, C. (2018). Non-significant p-values? Strategies to understand and better determine the importance of effects and interactions in logistic regression. </a:t>
            </a:r>
            <a:r>
              <a:rPr i="1" lang="en" sz="1200">
                <a:solidFill>
                  <a:srgbClr val="000000"/>
                </a:solidFill>
                <a:highlight>
                  <a:srgbClr val="FFFFFF"/>
                </a:highlight>
                <a:latin typeface="Times New Roman"/>
                <a:ea typeface="Times New Roman"/>
                <a:cs typeface="Times New Roman"/>
                <a:sym typeface="Times New Roman"/>
              </a:rPr>
              <a:t>PLoS One</a:t>
            </a:r>
            <a:r>
              <a:rPr lang="en" sz="1200">
                <a:solidFill>
                  <a:srgbClr val="000000"/>
                </a:solidFill>
                <a:highlight>
                  <a:srgbClr val="FFFFFF"/>
                </a:highlight>
                <a:latin typeface="Times New Roman"/>
                <a:ea typeface="Times New Roman"/>
                <a:cs typeface="Times New Roman"/>
                <a:sym typeface="Times New Roman"/>
              </a:rPr>
              <a:t>, </a:t>
            </a:r>
            <a:r>
              <a:rPr i="1" lang="en" sz="1200">
                <a:solidFill>
                  <a:srgbClr val="000000"/>
                </a:solidFill>
                <a:highlight>
                  <a:srgbClr val="FFFFFF"/>
                </a:highlight>
                <a:latin typeface="Times New Roman"/>
                <a:ea typeface="Times New Roman"/>
                <a:cs typeface="Times New Roman"/>
                <a:sym typeface="Times New Roman"/>
              </a:rPr>
              <a:t>13</a:t>
            </a:r>
            <a:r>
              <a:rPr lang="en" sz="1200">
                <a:solidFill>
                  <a:srgbClr val="000000"/>
                </a:solidFill>
                <a:highlight>
                  <a:srgbClr val="FFFFFF"/>
                </a:highlight>
                <a:latin typeface="Times New Roman"/>
                <a:ea typeface="Times New Roman"/>
                <a:cs typeface="Times New Roman"/>
                <a:sym typeface="Times New Roman"/>
              </a:rPr>
              <a:t>(11). Retrieved from </a:t>
            </a:r>
            <a:r>
              <a:rPr lang="en" sz="1200" u="sng">
                <a:solidFill>
                  <a:srgbClr val="1155CC"/>
                </a:solidFill>
                <a:highlight>
                  <a:srgbClr val="FFFFFF"/>
                </a:highlight>
                <a:latin typeface="Times New Roman"/>
                <a:ea typeface="Times New Roman"/>
                <a:cs typeface="Times New Roman"/>
                <a:sym typeface="Times New Roman"/>
                <a:hlinkClick r:id="rId5">
                  <a:extLst>
                    <a:ext uri="{A12FA001-AC4F-418D-AE19-62706E023703}">
                      <ahyp:hlinkClr val="tx"/>
                    </a:ext>
                  </a:extLst>
                </a:hlinkClick>
              </a:rPr>
              <a:t>https://www.ncbi.nlm.nih.gov/pmc/articles/PMC6261058/</a:t>
            </a:r>
            <a:r>
              <a:rPr lang="en" sz="1200">
                <a:solidFill>
                  <a:srgbClr val="000000"/>
                </a:solidFill>
                <a:highlight>
                  <a:srgbClr val="FFFFFF"/>
                </a:highlight>
                <a:latin typeface="Times New Roman"/>
                <a:ea typeface="Times New Roman"/>
                <a:cs typeface="Times New Roman"/>
                <a:sym typeface="Times New Roman"/>
              </a:rPr>
              <a:t>. </a:t>
            </a:r>
            <a:endParaRPr sz="1200">
              <a:solidFill>
                <a:srgbClr val="000000"/>
              </a:solidFill>
              <a:highlight>
                <a:srgbClr val="FFFFFF"/>
              </a:highlight>
              <a:latin typeface="Times New Roman"/>
              <a:ea typeface="Times New Roman"/>
              <a:cs typeface="Times New Roman"/>
              <a:sym typeface="Times New Roman"/>
            </a:endParaRPr>
          </a:p>
          <a:p>
            <a:pPr indent="-457200" lvl="0" marL="457200" rtl="0" algn="l">
              <a:spcBef>
                <a:spcPts val="0"/>
              </a:spcBef>
              <a:spcAft>
                <a:spcPts val="0"/>
              </a:spcAft>
              <a:buNone/>
            </a:pPr>
            <a:r>
              <a:rPr lang="en" sz="1200">
                <a:solidFill>
                  <a:srgbClr val="000000"/>
                </a:solidFill>
                <a:latin typeface="Times New Roman"/>
                <a:ea typeface="Times New Roman"/>
                <a:cs typeface="Times New Roman"/>
                <a:sym typeface="Times New Roman"/>
              </a:rPr>
              <a:t>Waggoner, E. A., Howard, R., &amp; Markos, P. A. (2004). Ethical Considerations for People Who Are Homeless and Mentally Ill. </a:t>
            </a:r>
            <a:r>
              <a:rPr i="1" lang="en" sz="1200">
                <a:solidFill>
                  <a:srgbClr val="000000"/>
                </a:solidFill>
                <a:latin typeface="Times New Roman"/>
                <a:ea typeface="Times New Roman"/>
                <a:cs typeface="Times New Roman"/>
                <a:sym typeface="Times New Roman"/>
              </a:rPr>
              <a:t>Guidance &amp; Counselling, 19</a:t>
            </a:r>
            <a:r>
              <a:rPr lang="en" sz="1200">
                <a:solidFill>
                  <a:srgbClr val="000000"/>
                </a:solidFill>
                <a:latin typeface="Times New Roman"/>
                <a:ea typeface="Times New Roman"/>
                <a:cs typeface="Times New Roman"/>
                <a:sym typeface="Times New Roman"/>
              </a:rPr>
              <a:t>(3), 1432–138.</a:t>
            </a:r>
            <a:endParaRPr sz="1200">
              <a:solidFill>
                <a:srgbClr val="000000"/>
              </a:solidFill>
              <a:highlight>
                <a:srgbClr val="FFFFFF"/>
              </a:highlight>
              <a:latin typeface="Times New Roman"/>
              <a:ea typeface="Times New Roman"/>
              <a:cs typeface="Times New Roman"/>
              <a:sym typeface="Times New Roman"/>
            </a:endParaRPr>
          </a:p>
          <a:p>
            <a:pPr indent="-514350" lvl="0" marL="514350" rtl="0" algn="l">
              <a:spcBef>
                <a:spcPts val="0"/>
              </a:spcBef>
              <a:spcAft>
                <a:spcPts val="0"/>
              </a:spcAft>
              <a:buNone/>
            </a:pPr>
            <a:r>
              <a:rPr lang="en" sz="1200">
                <a:solidFill>
                  <a:srgbClr val="000000"/>
                </a:solidFill>
                <a:highlight>
                  <a:srgbClr val="FFFFFF"/>
                </a:highlight>
                <a:latin typeface="Times New Roman"/>
                <a:ea typeface="Times New Roman"/>
                <a:cs typeface="Times New Roman"/>
                <a:sym typeface="Times New Roman"/>
              </a:rPr>
              <a:t>Wiens, K., Rosell, L., Kurdyak, P., Chen, S., Aubry, T.,  Stergiopoulos, V. &amp; Hwang, S. (2022). Determinants of Hospital Use and Physician Services Among Adults With a History of Homelessness. </a:t>
            </a:r>
            <a:r>
              <a:rPr i="1" lang="en" sz="1200">
                <a:solidFill>
                  <a:srgbClr val="000000"/>
                </a:solidFill>
                <a:highlight>
                  <a:srgbClr val="FFFFFF"/>
                </a:highlight>
                <a:latin typeface="Times New Roman"/>
                <a:ea typeface="Times New Roman"/>
                <a:cs typeface="Times New Roman"/>
                <a:sym typeface="Times New Roman"/>
              </a:rPr>
              <a:t>Health Services Insights, 15</a:t>
            </a:r>
            <a:r>
              <a:rPr lang="en" sz="1200">
                <a:solidFill>
                  <a:srgbClr val="000000"/>
                </a:solidFill>
                <a:highlight>
                  <a:srgbClr val="FFFFFF"/>
                </a:highlight>
                <a:latin typeface="Times New Roman"/>
                <a:ea typeface="Times New Roman"/>
                <a:cs typeface="Times New Roman"/>
                <a:sym typeface="Times New Roman"/>
              </a:rPr>
              <a:t>, 1–15.</a:t>
            </a:r>
            <a:endParaRPr sz="1400">
              <a:solidFill>
                <a:srgbClr val="000000"/>
              </a:solidFill>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74" name="Google Shape;74;p14"/>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What?</a:t>
            </a:r>
            <a:br>
              <a:rPr lang="en" sz="1300"/>
            </a:br>
            <a:r>
              <a:rPr lang="en" sz="1300"/>
              <a:t>U.S. e</a:t>
            </a:r>
            <a:r>
              <a:rPr lang="en" sz="1300"/>
              <a:t>mergency</a:t>
            </a:r>
            <a:r>
              <a:rPr lang="en" sz="1300"/>
              <a:t> departments (EDs)</a:t>
            </a:r>
            <a:endParaRPr sz="1300"/>
          </a:p>
          <a:p>
            <a:pPr indent="0" lvl="0" marL="0" rtl="0" algn="l">
              <a:spcBef>
                <a:spcPts val="1600"/>
              </a:spcBef>
              <a:spcAft>
                <a:spcPts val="0"/>
              </a:spcAft>
              <a:buNone/>
            </a:pPr>
            <a:r>
              <a:rPr b="1" lang="en" sz="1300"/>
              <a:t>Who?</a:t>
            </a:r>
            <a:br>
              <a:rPr lang="en" sz="1300"/>
            </a:br>
            <a:r>
              <a:rPr lang="en" sz="1300"/>
              <a:t>Ill-housed citizens</a:t>
            </a:r>
            <a:endParaRPr sz="1300"/>
          </a:p>
          <a:p>
            <a:pPr indent="0" lvl="0" marL="0" rtl="0" algn="l">
              <a:spcBef>
                <a:spcPts val="1600"/>
              </a:spcBef>
              <a:spcAft>
                <a:spcPts val="0"/>
              </a:spcAft>
              <a:buNone/>
            </a:pPr>
            <a:r>
              <a:rPr b="1" lang="en" sz="1300"/>
              <a:t>Why?</a:t>
            </a:r>
            <a:br>
              <a:rPr lang="en" sz="1300"/>
            </a:br>
            <a:r>
              <a:rPr lang="en" sz="1300"/>
              <a:t>Appropriate resource allocation</a:t>
            </a:r>
            <a:endParaRPr sz="1300"/>
          </a:p>
          <a:p>
            <a:pPr indent="0" lvl="0" marL="0" rtl="0" algn="l">
              <a:spcBef>
                <a:spcPts val="1600"/>
              </a:spcBef>
              <a:spcAft>
                <a:spcPts val="1600"/>
              </a:spcAft>
              <a:buNone/>
            </a:pPr>
            <a:r>
              <a:rPr b="1" lang="en" sz="1300"/>
              <a:t>How?</a:t>
            </a:r>
            <a:br>
              <a:rPr lang="en" sz="1300"/>
            </a:br>
            <a:r>
              <a:rPr lang="en" sz="1300"/>
              <a:t>Data analytics</a:t>
            </a:r>
            <a:endParaRPr sz="1300"/>
          </a:p>
        </p:txBody>
      </p:sp>
      <p:sp>
        <p:nvSpPr>
          <p:cNvPr id="75" name="Google Shape;75;p14"/>
          <p:cNvSpPr/>
          <p:nvPr/>
        </p:nvSpPr>
        <p:spPr>
          <a:xfrm>
            <a:off x="5154825" y="3536048"/>
            <a:ext cx="722400" cy="99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5975583" y="3069166"/>
            <a:ext cx="722400" cy="1457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6796341" y="1919075"/>
            <a:ext cx="722400" cy="260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7617100" y="2163901"/>
            <a:ext cx="722400" cy="2363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79" name="Google Shape;79;p14"/>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Closeup from the side of a hand pushing a knob on an audio mixer" id="84" name="Google Shape;84;p15"/>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85" name="Google Shape;85;p15"/>
          <p:cNvSpPr txBox="1"/>
          <p:nvPr>
            <p:ph type="title"/>
          </p:nvPr>
        </p:nvSpPr>
        <p:spPr>
          <a:xfrm>
            <a:off x="265500" y="805750"/>
            <a:ext cx="4045200" cy="250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Purpose</a:t>
            </a:r>
            <a:endParaRPr>
              <a:solidFill>
                <a:schemeClr val="lt1"/>
              </a:solidFill>
            </a:endParaRPr>
          </a:p>
          <a:p>
            <a:pPr indent="0" lvl="0" marL="0" rtl="0" algn="ctr">
              <a:spcBef>
                <a:spcPts val="0"/>
              </a:spcBef>
              <a:spcAft>
                <a:spcPts val="0"/>
              </a:spcAft>
              <a:buNone/>
            </a:pPr>
            <a:r>
              <a:rPr lang="en">
                <a:solidFill>
                  <a:schemeClr val="lt1"/>
                </a:solidFill>
              </a:rPr>
              <a:t>&amp; </a:t>
            </a:r>
            <a:endParaRPr>
              <a:solidFill>
                <a:schemeClr val="lt1"/>
              </a:solidFill>
            </a:endParaRPr>
          </a:p>
          <a:p>
            <a:pPr indent="0" lvl="0" marL="0" rtl="0" algn="ctr">
              <a:spcBef>
                <a:spcPts val="0"/>
              </a:spcBef>
              <a:spcAft>
                <a:spcPts val="0"/>
              </a:spcAft>
              <a:buNone/>
            </a:pPr>
            <a:r>
              <a:rPr lang="en">
                <a:solidFill>
                  <a:schemeClr val="lt1"/>
                </a:solidFill>
              </a:rPr>
              <a:t>Objectives</a:t>
            </a:r>
            <a:endParaRPr>
              <a:solidFill>
                <a:schemeClr val="lt1"/>
              </a:solidFill>
            </a:endParaRPr>
          </a:p>
        </p:txBody>
      </p:sp>
      <p:sp>
        <p:nvSpPr>
          <p:cNvPr id="86" name="Google Shape;86;p15"/>
          <p:cNvSpPr txBox="1"/>
          <p:nvPr>
            <p:ph idx="2" type="body"/>
          </p:nvPr>
        </p:nvSpPr>
        <p:spPr>
          <a:xfrm>
            <a:off x="4585350" y="724200"/>
            <a:ext cx="4191300" cy="36951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sz="1600"/>
              <a:t>Reveal tendencies in ED utilization</a:t>
            </a:r>
            <a:endParaRPr sz="1600"/>
          </a:p>
          <a:p>
            <a:pPr indent="-330200" lvl="0" marL="457200" rtl="0" algn="l">
              <a:spcBef>
                <a:spcPts val="0"/>
              </a:spcBef>
              <a:spcAft>
                <a:spcPts val="0"/>
              </a:spcAft>
              <a:buSzPts val="1600"/>
              <a:buChar char="●"/>
            </a:pPr>
            <a:r>
              <a:rPr lang="en" sz="1600"/>
              <a:t>Predict the nature of future ED visits</a:t>
            </a:r>
            <a:endParaRPr sz="1600"/>
          </a:p>
          <a:p>
            <a:pPr indent="-330200" lvl="0" marL="457200" rtl="0" algn="l">
              <a:spcBef>
                <a:spcPts val="0"/>
              </a:spcBef>
              <a:spcAft>
                <a:spcPts val="0"/>
              </a:spcAft>
              <a:buSzPts val="1600"/>
              <a:buChar char="●"/>
            </a:pPr>
            <a:r>
              <a:rPr lang="en" sz="1600"/>
              <a:t>Contribute to existing body of knowledge</a:t>
            </a:r>
            <a:endParaRPr sz="1600"/>
          </a:p>
          <a:p>
            <a:pPr indent="-330200" lvl="0" marL="457200" rtl="0" algn="l">
              <a:spcBef>
                <a:spcPts val="0"/>
              </a:spcBef>
              <a:spcAft>
                <a:spcPts val="0"/>
              </a:spcAft>
              <a:buSzPts val="1600"/>
              <a:buChar char="●"/>
            </a:pPr>
            <a:r>
              <a:rPr lang="en" sz="1600"/>
              <a:t>Expand research on the topic</a:t>
            </a:r>
            <a:endParaRPr sz="1600"/>
          </a:p>
          <a:p>
            <a:pPr indent="-330200" lvl="0" marL="457200" rtl="0" algn="l">
              <a:spcBef>
                <a:spcPts val="0"/>
              </a:spcBef>
              <a:spcAft>
                <a:spcPts val="0"/>
              </a:spcAft>
              <a:buSzPts val="1600"/>
              <a:buChar char="●"/>
            </a:pPr>
            <a:r>
              <a:rPr lang="en" sz="1600"/>
              <a:t>Apply insight to other parts or populations of the country</a:t>
            </a:r>
            <a:endParaRPr sz="1600"/>
          </a:p>
          <a:p>
            <a:pPr indent="-330200" lvl="0" marL="457200" rtl="0" algn="l">
              <a:spcBef>
                <a:spcPts val="0"/>
              </a:spcBef>
              <a:spcAft>
                <a:spcPts val="0"/>
              </a:spcAft>
              <a:buSzPts val="1600"/>
              <a:buChar char="●"/>
            </a:pPr>
            <a:r>
              <a:rPr lang="en" sz="1600"/>
              <a:t>Reveal healthcare patterns in the homeless community</a:t>
            </a:r>
            <a:endParaRPr sz="1600"/>
          </a:p>
          <a:p>
            <a:pPr indent="-330200" lvl="0" marL="457200" rtl="0" algn="l">
              <a:spcBef>
                <a:spcPts val="0"/>
              </a:spcBef>
              <a:spcAft>
                <a:spcPts val="0"/>
              </a:spcAft>
              <a:buSzPts val="1600"/>
              <a:buChar char="●"/>
            </a:pPr>
            <a:r>
              <a:rPr lang="en" sz="1600"/>
              <a:t>Lead to further research to solve problems</a:t>
            </a:r>
            <a:endParaRPr sz="2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Quantitative Study Overview</a:t>
            </a:r>
            <a:endParaRPr/>
          </a:p>
        </p:txBody>
      </p:sp>
      <p:cxnSp>
        <p:nvCxnSpPr>
          <p:cNvPr id="92" name="Google Shape;92;p16"/>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93" name="Google Shape;93;p16"/>
          <p:cNvSpPr txBox="1"/>
          <p:nvPr>
            <p:ph type="title"/>
          </p:nvPr>
        </p:nvSpPr>
        <p:spPr>
          <a:xfrm>
            <a:off x="976112" y="2384687"/>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Data Gathering</a:t>
            </a:r>
            <a:endParaRPr sz="1700">
              <a:solidFill>
                <a:schemeClr val="dk1"/>
              </a:solidFill>
            </a:endParaRPr>
          </a:p>
        </p:txBody>
      </p:sp>
      <p:sp>
        <p:nvSpPr>
          <p:cNvPr id="94" name="Google Shape;94;p16"/>
          <p:cNvSpPr txBox="1"/>
          <p:nvPr>
            <p:ph idx="1" type="body"/>
          </p:nvPr>
        </p:nvSpPr>
        <p:spPr>
          <a:xfrm>
            <a:off x="976100" y="2674731"/>
            <a:ext cx="1814100" cy="87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Historical data from the state of California</a:t>
            </a:r>
            <a:endParaRPr sz="1200">
              <a:solidFill>
                <a:schemeClr val="dk2"/>
              </a:solidFill>
            </a:endParaRPr>
          </a:p>
        </p:txBody>
      </p:sp>
      <p:cxnSp>
        <p:nvCxnSpPr>
          <p:cNvPr id="95" name="Google Shape;95;p16"/>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96" name="Google Shape;96;p16"/>
          <p:cNvSpPr txBox="1"/>
          <p:nvPr>
            <p:ph type="title"/>
          </p:nvPr>
        </p:nvSpPr>
        <p:spPr>
          <a:xfrm>
            <a:off x="3442812" y="224107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Visualizations</a:t>
            </a:r>
            <a:endParaRPr sz="1700">
              <a:solidFill>
                <a:schemeClr val="dk1"/>
              </a:solidFill>
            </a:endParaRPr>
          </a:p>
        </p:txBody>
      </p:sp>
      <p:sp>
        <p:nvSpPr>
          <p:cNvPr id="97" name="Google Shape;97;p16"/>
          <p:cNvSpPr txBox="1"/>
          <p:nvPr>
            <p:ph idx="1" type="body"/>
          </p:nvPr>
        </p:nvSpPr>
        <p:spPr>
          <a:xfrm>
            <a:off x="3442812" y="2531101"/>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Descriptive analyses using charts and graphs</a:t>
            </a:r>
            <a:endParaRPr sz="1200">
              <a:solidFill>
                <a:schemeClr val="dk2"/>
              </a:solidFill>
            </a:endParaRPr>
          </a:p>
        </p:txBody>
      </p:sp>
      <p:cxnSp>
        <p:nvCxnSpPr>
          <p:cNvPr id="98" name="Google Shape;98;p16"/>
          <p:cNvCxnSpPr/>
          <p:nvPr/>
        </p:nvCxnSpPr>
        <p:spPr>
          <a:xfrm>
            <a:off x="6256088" y="2052450"/>
            <a:ext cx="0" cy="1038600"/>
          </a:xfrm>
          <a:prstGeom prst="straightConnector1">
            <a:avLst/>
          </a:prstGeom>
          <a:noFill/>
          <a:ln cap="flat" cmpd="sng" w="9525">
            <a:solidFill>
              <a:srgbClr val="B7B7B7"/>
            </a:solidFill>
            <a:prstDash val="solid"/>
            <a:round/>
            <a:headEnd len="med" w="med" type="none"/>
            <a:tailEnd len="med" w="med" type="none"/>
          </a:ln>
        </p:spPr>
      </p:cxnSp>
      <p:sp>
        <p:nvSpPr>
          <p:cNvPr id="99" name="Google Shape;99;p16"/>
          <p:cNvSpPr txBox="1"/>
          <p:nvPr>
            <p:ph type="title"/>
          </p:nvPr>
        </p:nvSpPr>
        <p:spPr>
          <a:xfrm>
            <a:off x="6256100" y="1963450"/>
            <a:ext cx="24906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Models and Predictions</a:t>
            </a:r>
            <a:endParaRPr sz="1700">
              <a:solidFill>
                <a:schemeClr val="dk1"/>
              </a:solidFill>
            </a:endParaRPr>
          </a:p>
        </p:txBody>
      </p:sp>
      <p:sp>
        <p:nvSpPr>
          <p:cNvPr id="100" name="Google Shape;100;p16"/>
          <p:cNvSpPr txBox="1"/>
          <p:nvPr>
            <p:ph idx="1" type="body"/>
          </p:nvPr>
        </p:nvSpPr>
        <p:spPr>
          <a:xfrm>
            <a:off x="6256112" y="2241071"/>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Logistic regression predictive model</a:t>
            </a:r>
            <a:endParaRPr sz="1200">
              <a:solidFill>
                <a:schemeClr val="dk2"/>
              </a:solidFill>
            </a:endParaRPr>
          </a:p>
        </p:txBody>
      </p:sp>
      <p:grpSp>
        <p:nvGrpSpPr>
          <p:cNvPr id="101" name="Google Shape;101;p16"/>
          <p:cNvGrpSpPr/>
          <p:nvPr/>
        </p:nvGrpSpPr>
        <p:grpSpPr>
          <a:xfrm>
            <a:off x="929030" y="3219673"/>
            <a:ext cx="6993309" cy="1520400"/>
            <a:chOff x="929030" y="3219673"/>
            <a:chExt cx="6993309" cy="1520400"/>
          </a:xfrm>
        </p:grpSpPr>
        <p:cxnSp>
          <p:nvCxnSpPr>
            <p:cNvPr id="102" name="Google Shape;102;p16"/>
            <p:cNvCxnSpPr>
              <a:stCxn id="103" idx="6"/>
              <a:endCxn id="104" idx="2"/>
            </p:cNvCxnSpPr>
            <p:nvPr/>
          </p:nvCxnSpPr>
          <p:spPr>
            <a:xfrm>
              <a:off x="1537730" y="3979907"/>
              <a:ext cx="4864200" cy="0"/>
            </a:xfrm>
            <a:prstGeom prst="straightConnector1">
              <a:avLst/>
            </a:prstGeom>
            <a:noFill/>
            <a:ln cap="flat" cmpd="sng" w="19050">
              <a:solidFill>
                <a:schemeClr val="dk1"/>
              </a:solidFill>
              <a:prstDash val="dot"/>
              <a:round/>
              <a:headEnd len="med" w="med" type="none"/>
              <a:tailEnd len="med" w="med" type="none"/>
            </a:ln>
          </p:spPr>
        </p:cxnSp>
        <p:sp>
          <p:nvSpPr>
            <p:cNvPr id="103" name="Google Shape;103;p16"/>
            <p:cNvSpPr/>
            <p:nvPr/>
          </p:nvSpPr>
          <p:spPr>
            <a:xfrm>
              <a:off x="929030" y="3675557"/>
              <a:ext cx="608700" cy="60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a:off x="3421283" y="3431305"/>
              <a:ext cx="1097100" cy="1097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a:off x="6401939" y="3219673"/>
              <a:ext cx="1520400" cy="152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Question and Hypotheses</a:t>
            </a:r>
            <a:endParaRPr/>
          </a:p>
        </p:txBody>
      </p:sp>
      <p:sp>
        <p:nvSpPr>
          <p:cNvPr id="111" name="Google Shape;111;p17"/>
          <p:cNvSpPr txBox="1"/>
          <p:nvPr>
            <p:ph idx="1" type="body"/>
          </p:nvPr>
        </p:nvSpPr>
        <p:spPr>
          <a:xfrm>
            <a:off x="471900" y="1919075"/>
            <a:ext cx="5767800" cy="65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300">
                <a:solidFill>
                  <a:schemeClr val="dk1"/>
                </a:solidFill>
              </a:rPr>
              <a:t>Where should resources be allocated in order to accommodate emergency department visits from homeless patients?</a:t>
            </a:r>
            <a:endParaRPr sz="1300">
              <a:solidFill>
                <a:schemeClr val="dk1"/>
              </a:solidFill>
            </a:endParaRPr>
          </a:p>
        </p:txBody>
      </p:sp>
      <p:sp>
        <p:nvSpPr>
          <p:cNvPr id="112" name="Google Shape;112;p17"/>
          <p:cNvSpPr/>
          <p:nvPr/>
        </p:nvSpPr>
        <p:spPr>
          <a:xfrm>
            <a:off x="5154825" y="3536048"/>
            <a:ext cx="722400" cy="99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p:nvPr/>
        </p:nvSpPr>
        <p:spPr>
          <a:xfrm>
            <a:off x="5975583" y="3069166"/>
            <a:ext cx="722400" cy="1457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p:nvPr/>
        </p:nvSpPr>
        <p:spPr>
          <a:xfrm>
            <a:off x="6796341" y="1919075"/>
            <a:ext cx="722400" cy="260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p:nvPr/>
        </p:nvSpPr>
        <p:spPr>
          <a:xfrm>
            <a:off x="7617100" y="2163901"/>
            <a:ext cx="722400" cy="2363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16" name="Google Shape;116;p17"/>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
        <p:nvSpPr>
          <p:cNvPr id="117" name="Google Shape;117;p17"/>
          <p:cNvSpPr txBox="1"/>
          <p:nvPr/>
        </p:nvSpPr>
        <p:spPr>
          <a:xfrm>
            <a:off x="783225" y="2571863"/>
            <a:ext cx="4371600" cy="2047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100">
                <a:latin typeface="Roboto"/>
                <a:ea typeface="Roboto"/>
                <a:cs typeface="Roboto"/>
                <a:sym typeface="Roboto"/>
              </a:rPr>
              <a:t>H</a:t>
            </a:r>
            <a:r>
              <a:rPr baseline="-25000" lang="en" sz="1100">
                <a:latin typeface="Roboto"/>
                <a:ea typeface="Roboto"/>
                <a:cs typeface="Roboto"/>
                <a:sym typeface="Roboto"/>
              </a:rPr>
              <a:t>0</a:t>
            </a:r>
            <a:r>
              <a:rPr lang="en" sz="1100">
                <a:latin typeface="Roboto"/>
                <a:ea typeface="Roboto"/>
                <a:cs typeface="Roboto"/>
                <a:sym typeface="Roboto"/>
              </a:rPr>
              <a:t>: There is no statistically significant relationship between the variables Primary Care Shortage Area and Homeless Indicator.</a:t>
            </a:r>
            <a:endParaRPr sz="1100">
              <a:latin typeface="Roboto"/>
              <a:ea typeface="Roboto"/>
              <a:cs typeface="Roboto"/>
              <a:sym typeface="Roboto"/>
            </a:endParaRPr>
          </a:p>
          <a:p>
            <a:pPr indent="0" lvl="0" marL="0" rtl="0" algn="l">
              <a:lnSpc>
                <a:spcPct val="100000"/>
              </a:lnSpc>
              <a:spcBef>
                <a:spcPts val="0"/>
              </a:spcBef>
              <a:spcAft>
                <a:spcPts val="0"/>
              </a:spcAft>
              <a:buNone/>
            </a:pPr>
            <a:r>
              <a:t/>
            </a:r>
            <a:endParaRPr sz="1100">
              <a:latin typeface="Roboto"/>
              <a:ea typeface="Roboto"/>
              <a:cs typeface="Roboto"/>
              <a:sym typeface="Roboto"/>
            </a:endParaRPr>
          </a:p>
          <a:p>
            <a:pPr indent="0" lvl="0" marL="0" rtl="0" algn="l">
              <a:lnSpc>
                <a:spcPct val="100000"/>
              </a:lnSpc>
              <a:spcBef>
                <a:spcPts val="0"/>
              </a:spcBef>
              <a:spcAft>
                <a:spcPts val="0"/>
              </a:spcAft>
              <a:buNone/>
            </a:pPr>
            <a:r>
              <a:rPr lang="en" sz="1100">
                <a:latin typeface="Roboto"/>
                <a:ea typeface="Roboto"/>
                <a:cs typeface="Roboto"/>
                <a:sym typeface="Roboto"/>
              </a:rPr>
              <a:t>H</a:t>
            </a:r>
            <a:r>
              <a:rPr baseline="-25000" lang="en" sz="1100">
                <a:latin typeface="Roboto"/>
                <a:ea typeface="Roboto"/>
                <a:cs typeface="Roboto"/>
                <a:sym typeface="Roboto"/>
              </a:rPr>
              <a:t>A</a:t>
            </a:r>
            <a:r>
              <a:rPr lang="en" sz="1100">
                <a:latin typeface="Roboto"/>
                <a:ea typeface="Roboto"/>
                <a:cs typeface="Roboto"/>
                <a:sym typeface="Roboto"/>
              </a:rPr>
              <a:t>: There is a statistically significant relationship between the variables Primary Care Shortage Area and Homeless Indicator.</a:t>
            </a:r>
            <a:endParaRPr sz="1100">
              <a:latin typeface="Roboto"/>
              <a:ea typeface="Roboto"/>
              <a:cs typeface="Roboto"/>
              <a:sym typeface="Roboto"/>
            </a:endParaRPr>
          </a:p>
          <a:p>
            <a:pPr indent="0" lvl="0" marL="0" rtl="0" algn="l">
              <a:lnSpc>
                <a:spcPct val="100000"/>
              </a:lnSpc>
              <a:spcBef>
                <a:spcPts val="0"/>
              </a:spcBef>
              <a:spcAft>
                <a:spcPts val="0"/>
              </a:spcAft>
              <a:buNone/>
            </a:pPr>
            <a:r>
              <a:t/>
            </a:r>
            <a:endParaRPr sz="1100">
              <a:latin typeface="Roboto"/>
              <a:ea typeface="Roboto"/>
              <a:cs typeface="Roboto"/>
              <a:sym typeface="Roboto"/>
            </a:endParaRPr>
          </a:p>
          <a:p>
            <a:pPr indent="0" lvl="0" marL="0" rtl="0" algn="l">
              <a:lnSpc>
                <a:spcPct val="100000"/>
              </a:lnSpc>
              <a:spcBef>
                <a:spcPts val="0"/>
              </a:spcBef>
              <a:spcAft>
                <a:spcPts val="0"/>
              </a:spcAft>
              <a:buNone/>
            </a:pPr>
            <a:r>
              <a:rPr lang="en" sz="1100">
                <a:latin typeface="Roboto"/>
                <a:ea typeface="Roboto"/>
                <a:cs typeface="Roboto"/>
                <a:sym typeface="Roboto"/>
              </a:rPr>
              <a:t>H</a:t>
            </a:r>
            <a:r>
              <a:rPr baseline="-25000" lang="en" sz="1100">
                <a:latin typeface="Roboto"/>
                <a:ea typeface="Roboto"/>
                <a:cs typeface="Roboto"/>
                <a:sym typeface="Roboto"/>
              </a:rPr>
              <a:t>0</a:t>
            </a:r>
            <a:r>
              <a:rPr lang="en" sz="1100">
                <a:latin typeface="Roboto"/>
                <a:ea typeface="Roboto"/>
                <a:cs typeface="Roboto"/>
                <a:sym typeface="Roboto"/>
              </a:rPr>
              <a:t>: There is no statistically significant relationship between the variables Mental Health Shortage Area and Homeless Indicator.</a:t>
            </a:r>
            <a:endParaRPr sz="1100">
              <a:latin typeface="Roboto"/>
              <a:ea typeface="Roboto"/>
              <a:cs typeface="Roboto"/>
              <a:sym typeface="Roboto"/>
            </a:endParaRPr>
          </a:p>
          <a:p>
            <a:pPr indent="0" lvl="0" marL="0" rtl="0" algn="l">
              <a:lnSpc>
                <a:spcPct val="100000"/>
              </a:lnSpc>
              <a:spcBef>
                <a:spcPts val="0"/>
              </a:spcBef>
              <a:spcAft>
                <a:spcPts val="0"/>
              </a:spcAft>
              <a:buNone/>
            </a:pPr>
            <a:r>
              <a:t/>
            </a:r>
            <a:endParaRPr sz="1100">
              <a:latin typeface="Roboto"/>
              <a:ea typeface="Roboto"/>
              <a:cs typeface="Roboto"/>
              <a:sym typeface="Roboto"/>
            </a:endParaRPr>
          </a:p>
          <a:p>
            <a:pPr indent="0" lvl="0" marL="0" rtl="0" algn="l">
              <a:lnSpc>
                <a:spcPct val="100000"/>
              </a:lnSpc>
              <a:spcBef>
                <a:spcPts val="0"/>
              </a:spcBef>
              <a:spcAft>
                <a:spcPts val="0"/>
              </a:spcAft>
              <a:buNone/>
            </a:pPr>
            <a:r>
              <a:rPr lang="en" sz="1100">
                <a:latin typeface="Roboto"/>
                <a:ea typeface="Roboto"/>
                <a:cs typeface="Roboto"/>
                <a:sym typeface="Roboto"/>
              </a:rPr>
              <a:t>H</a:t>
            </a:r>
            <a:r>
              <a:rPr baseline="-25000" lang="en" sz="1100">
                <a:latin typeface="Roboto"/>
                <a:ea typeface="Roboto"/>
                <a:cs typeface="Roboto"/>
                <a:sym typeface="Roboto"/>
              </a:rPr>
              <a:t>A</a:t>
            </a:r>
            <a:r>
              <a:rPr lang="en" sz="1100">
                <a:latin typeface="Roboto"/>
                <a:ea typeface="Roboto"/>
                <a:cs typeface="Roboto"/>
                <a:sym typeface="Roboto"/>
              </a:rPr>
              <a:t>: There is a statistically significant relationship between the variables Mental Health Shortage Area and Homeless Indicator.</a:t>
            </a:r>
            <a:endParaRPr sz="13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406900" y="133675"/>
            <a:ext cx="5141400" cy="12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Literature Review</a:t>
            </a:r>
            <a:endParaRPr/>
          </a:p>
        </p:txBody>
      </p:sp>
      <p:sp>
        <p:nvSpPr>
          <p:cNvPr id="123" name="Google Shape;123;p18"/>
          <p:cNvSpPr txBox="1"/>
          <p:nvPr/>
        </p:nvSpPr>
        <p:spPr>
          <a:xfrm>
            <a:off x="458775" y="922500"/>
            <a:ext cx="8224200" cy="42213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Data reveals the following:</a:t>
            </a:r>
            <a:endParaRPr sz="1600">
              <a:solidFill>
                <a:schemeClr val="lt1"/>
              </a:solidFill>
              <a:latin typeface="Roboto"/>
              <a:ea typeface="Roboto"/>
              <a:cs typeface="Roboto"/>
              <a:sym typeface="Roboto"/>
            </a:endParaRPr>
          </a:p>
          <a:p>
            <a:pPr indent="-330200" lvl="1" marL="914400" rtl="0" algn="l">
              <a:lnSpc>
                <a:spcPct val="115000"/>
              </a:lnSpc>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Improved, affordable healthcare coverage improves health outcomes</a:t>
            </a:r>
            <a:endParaRPr sz="1600">
              <a:solidFill>
                <a:schemeClr val="lt1"/>
              </a:solidFill>
              <a:latin typeface="Roboto"/>
              <a:ea typeface="Roboto"/>
              <a:cs typeface="Roboto"/>
              <a:sym typeface="Roboto"/>
            </a:endParaRPr>
          </a:p>
          <a:p>
            <a:pPr indent="-330200" lvl="1" marL="914400" rtl="0" algn="l">
              <a:lnSpc>
                <a:spcPct val="115000"/>
              </a:lnSpc>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Stable housing reinforces positive health outcomes</a:t>
            </a:r>
            <a:endParaRPr sz="1600">
              <a:solidFill>
                <a:schemeClr val="lt1"/>
              </a:solidFill>
              <a:latin typeface="Roboto"/>
              <a:ea typeface="Roboto"/>
              <a:cs typeface="Roboto"/>
              <a:sym typeface="Roboto"/>
            </a:endParaRPr>
          </a:p>
          <a:p>
            <a:pPr indent="-330200" lvl="1" marL="914400" rtl="0" algn="l">
              <a:lnSpc>
                <a:spcPct val="115000"/>
              </a:lnSpc>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Community outreach program utilization further improves outcomes </a:t>
            </a:r>
            <a:endParaRPr sz="1600">
              <a:solidFill>
                <a:schemeClr val="lt1"/>
              </a:solidFill>
              <a:latin typeface="Roboto"/>
              <a:ea typeface="Roboto"/>
              <a:cs typeface="Roboto"/>
              <a:sym typeface="Roboto"/>
            </a:endParaRPr>
          </a:p>
          <a:p>
            <a:pPr indent="-330200" lvl="0" marL="457200" rtl="0" algn="l">
              <a:lnSpc>
                <a:spcPct val="115000"/>
              </a:lnSpc>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Frequent ED users ensue because of:</a:t>
            </a:r>
            <a:endParaRPr sz="1600">
              <a:solidFill>
                <a:schemeClr val="lt1"/>
              </a:solidFill>
              <a:latin typeface="Roboto"/>
              <a:ea typeface="Roboto"/>
              <a:cs typeface="Roboto"/>
              <a:sym typeface="Roboto"/>
            </a:endParaRPr>
          </a:p>
          <a:p>
            <a:pPr indent="-330200" lvl="1" marL="914400" rtl="0" algn="l">
              <a:lnSpc>
                <a:spcPct val="115000"/>
              </a:lnSpc>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Lack of access to primary care (i.e. geographic constraints)</a:t>
            </a:r>
            <a:endParaRPr sz="1600">
              <a:solidFill>
                <a:schemeClr val="lt1"/>
              </a:solidFill>
              <a:latin typeface="Roboto"/>
              <a:ea typeface="Roboto"/>
              <a:cs typeface="Roboto"/>
              <a:sym typeface="Roboto"/>
            </a:endParaRPr>
          </a:p>
          <a:p>
            <a:pPr indent="-330200" lvl="2" marL="1371600" rtl="0" algn="l">
              <a:lnSpc>
                <a:spcPct val="115000"/>
              </a:lnSpc>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Exacerbated in areas with a shortage of primary care physicians</a:t>
            </a:r>
            <a:endParaRPr sz="1600">
              <a:solidFill>
                <a:schemeClr val="lt1"/>
              </a:solidFill>
              <a:latin typeface="Roboto"/>
              <a:ea typeface="Roboto"/>
              <a:cs typeface="Roboto"/>
              <a:sym typeface="Roboto"/>
            </a:endParaRPr>
          </a:p>
          <a:p>
            <a:pPr indent="-330200" lvl="1" marL="914400" rtl="0" algn="l">
              <a:lnSpc>
                <a:spcPct val="115000"/>
              </a:lnSpc>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Un- or undertreated mental illness</a:t>
            </a:r>
            <a:endParaRPr sz="1600">
              <a:solidFill>
                <a:schemeClr val="lt1"/>
              </a:solidFill>
              <a:latin typeface="Roboto"/>
              <a:ea typeface="Roboto"/>
              <a:cs typeface="Roboto"/>
              <a:sym typeface="Roboto"/>
            </a:endParaRPr>
          </a:p>
          <a:p>
            <a:pPr indent="-330200" lvl="2" marL="1371600" rtl="0" algn="l">
              <a:lnSpc>
                <a:spcPct val="115000"/>
              </a:lnSpc>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Exacerbated in areas with a shortage of mental health resources</a:t>
            </a:r>
            <a:endParaRPr sz="1600">
              <a:solidFill>
                <a:schemeClr val="lt1"/>
              </a:solidFill>
              <a:latin typeface="Roboto"/>
              <a:ea typeface="Roboto"/>
              <a:cs typeface="Roboto"/>
              <a:sym typeface="Roboto"/>
            </a:endParaRPr>
          </a:p>
          <a:p>
            <a:pPr indent="-330200" lvl="0" marL="457200" rtl="0" algn="l">
              <a:lnSpc>
                <a:spcPct val="115000"/>
              </a:lnSpc>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Homelessness disadvantages:</a:t>
            </a:r>
            <a:endParaRPr sz="1600">
              <a:solidFill>
                <a:schemeClr val="lt1"/>
              </a:solidFill>
              <a:latin typeface="Roboto"/>
              <a:ea typeface="Roboto"/>
              <a:cs typeface="Roboto"/>
              <a:sym typeface="Roboto"/>
            </a:endParaRPr>
          </a:p>
          <a:p>
            <a:pPr indent="-330200" lvl="1" marL="914400" rtl="0" algn="l">
              <a:lnSpc>
                <a:spcPct val="115000"/>
              </a:lnSpc>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Chronic illness, comorbidities, high mortality, nutritional deficiency, poor hygiene, substance abuse psychological illness</a:t>
            </a:r>
            <a:endParaRPr sz="1600">
              <a:solidFill>
                <a:schemeClr val="lt1"/>
              </a:solidFill>
              <a:latin typeface="Roboto"/>
              <a:ea typeface="Roboto"/>
              <a:cs typeface="Roboto"/>
              <a:sym typeface="Roboto"/>
            </a:endParaRPr>
          </a:p>
          <a:p>
            <a:pPr indent="-330200" lvl="1" marL="914400" rtl="0" algn="l">
              <a:lnSpc>
                <a:spcPct val="115000"/>
              </a:lnSpc>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Exacerbation of all conditions due to unstable housing situations</a:t>
            </a:r>
            <a:endParaRPr sz="1600">
              <a:solidFill>
                <a:schemeClr val="lt1"/>
              </a:solidFill>
              <a:latin typeface="Roboto"/>
              <a:ea typeface="Roboto"/>
              <a:cs typeface="Roboto"/>
              <a:sym typeface="Roboto"/>
            </a:endParaRPr>
          </a:p>
          <a:p>
            <a:pPr indent="-330200" lvl="1" marL="914400" rtl="0" algn="l">
              <a:lnSpc>
                <a:spcPct val="115000"/>
              </a:lnSpc>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Seemingly endless poverty cycles lead to worse health outcomes</a:t>
            </a:r>
            <a:endParaRPr sz="1600">
              <a:solidFill>
                <a:schemeClr val="lt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226075" y="0"/>
            <a:ext cx="3078000" cy="83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t>Research Design:</a:t>
            </a:r>
            <a:endParaRPr b="1" sz="2800"/>
          </a:p>
        </p:txBody>
      </p:sp>
      <p:sp>
        <p:nvSpPr>
          <p:cNvPr id="129" name="Google Shape;129;p19"/>
          <p:cNvSpPr txBox="1"/>
          <p:nvPr>
            <p:ph idx="1" type="body"/>
          </p:nvPr>
        </p:nvSpPr>
        <p:spPr>
          <a:xfrm>
            <a:off x="1148750" y="1918563"/>
            <a:ext cx="2277300" cy="69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t>Methodology:</a:t>
            </a:r>
            <a:endParaRPr b="1" sz="2400"/>
          </a:p>
        </p:txBody>
      </p:sp>
      <p:sp>
        <p:nvSpPr>
          <p:cNvPr id="130" name="Google Shape;130;p19"/>
          <p:cNvSpPr txBox="1"/>
          <p:nvPr/>
        </p:nvSpPr>
        <p:spPr>
          <a:xfrm>
            <a:off x="3398900" y="276475"/>
            <a:ext cx="5184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Quantitative &amp; Confirmatory</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Explore relationships among </a:t>
            </a:r>
            <a:r>
              <a:rPr lang="en" sz="1800">
                <a:latin typeface="Roboto"/>
                <a:ea typeface="Roboto"/>
                <a:cs typeface="Roboto"/>
                <a:sym typeface="Roboto"/>
              </a:rPr>
              <a:t>variables</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Contribute to other studies on matter</a:t>
            </a:r>
            <a:endParaRPr sz="1800">
              <a:latin typeface="Roboto"/>
              <a:ea typeface="Roboto"/>
              <a:cs typeface="Roboto"/>
              <a:sym typeface="Roboto"/>
            </a:endParaRPr>
          </a:p>
        </p:txBody>
      </p:sp>
      <p:sp>
        <p:nvSpPr>
          <p:cNvPr id="131" name="Google Shape;131;p19"/>
          <p:cNvSpPr txBox="1"/>
          <p:nvPr/>
        </p:nvSpPr>
        <p:spPr>
          <a:xfrm>
            <a:off x="3426050" y="1918575"/>
            <a:ext cx="5130000" cy="1416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600">
                <a:latin typeface="Roboto"/>
                <a:ea typeface="Roboto"/>
                <a:cs typeface="Roboto"/>
                <a:sym typeface="Roboto"/>
              </a:rPr>
              <a:t>Logistic Regression</a:t>
            </a:r>
            <a:endParaRPr sz="1600">
              <a:latin typeface="Roboto"/>
              <a:ea typeface="Roboto"/>
              <a:cs typeface="Roboto"/>
              <a:sym typeface="Roboto"/>
            </a:endParaRPr>
          </a:p>
          <a:p>
            <a:pPr indent="0" lvl="0" marL="0" rtl="0" algn="l">
              <a:lnSpc>
                <a:spcPct val="200000"/>
              </a:lnSpc>
              <a:spcBef>
                <a:spcPts val="0"/>
              </a:spcBef>
              <a:spcAft>
                <a:spcPts val="0"/>
              </a:spcAft>
              <a:buNone/>
            </a:pPr>
            <a:r>
              <a:rPr lang="en" sz="1600">
                <a:latin typeface="Roboto"/>
                <a:ea typeface="Roboto"/>
                <a:cs typeface="Roboto"/>
                <a:sym typeface="Roboto"/>
              </a:rPr>
              <a:t>Hypothesis Testing</a:t>
            </a:r>
            <a:endParaRPr sz="1600">
              <a:latin typeface="Roboto"/>
              <a:ea typeface="Roboto"/>
              <a:cs typeface="Roboto"/>
              <a:sym typeface="Roboto"/>
            </a:endParaRPr>
          </a:p>
          <a:p>
            <a:pPr indent="0" lvl="0" marL="0" rtl="0" algn="l">
              <a:lnSpc>
                <a:spcPct val="200000"/>
              </a:lnSpc>
              <a:spcBef>
                <a:spcPts val="0"/>
              </a:spcBef>
              <a:spcAft>
                <a:spcPts val="0"/>
              </a:spcAft>
              <a:buNone/>
            </a:pPr>
            <a:r>
              <a:rPr lang="en" sz="1600">
                <a:latin typeface="Roboto"/>
                <a:ea typeface="Roboto"/>
                <a:cs typeface="Roboto"/>
                <a:sym typeface="Roboto"/>
              </a:rPr>
              <a:t>Probability Prediction</a:t>
            </a:r>
            <a:endParaRPr sz="1600">
              <a:latin typeface="Roboto"/>
              <a:ea typeface="Roboto"/>
              <a:cs typeface="Roboto"/>
              <a:sym typeface="Roboto"/>
            </a:endParaRPr>
          </a:p>
        </p:txBody>
      </p:sp>
      <p:sp>
        <p:nvSpPr>
          <p:cNvPr id="132" name="Google Shape;132;p19"/>
          <p:cNvSpPr txBox="1"/>
          <p:nvPr/>
        </p:nvSpPr>
        <p:spPr>
          <a:xfrm>
            <a:off x="1838300" y="3432300"/>
            <a:ext cx="13707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2100">
                <a:solidFill>
                  <a:schemeClr val="lt1"/>
                </a:solidFill>
                <a:latin typeface="Roboto"/>
                <a:ea typeface="Roboto"/>
                <a:cs typeface="Roboto"/>
                <a:sym typeface="Roboto"/>
              </a:rPr>
              <a:t>Methods:</a:t>
            </a:r>
            <a:endParaRPr sz="1100">
              <a:latin typeface="Roboto"/>
              <a:ea typeface="Roboto"/>
              <a:cs typeface="Roboto"/>
              <a:sym typeface="Roboto"/>
            </a:endParaRPr>
          </a:p>
        </p:txBody>
      </p:sp>
      <p:sp>
        <p:nvSpPr>
          <p:cNvPr id="133" name="Google Shape;133;p19"/>
          <p:cNvSpPr txBox="1"/>
          <p:nvPr/>
        </p:nvSpPr>
        <p:spPr>
          <a:xfrm>
            <a:off x="3426050" y="3519975"/>
            <a:ext cx="3243600" cy="1262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a:latin typeface="Roboto"/>
                <a:ea typeface="Roboto"/>
                <a:cs typeface="Roboto"/>
                <a:sym typeface="Roboto"/>
              </a:rPr>
              <a:t>Descriptive Statistics</a:t>
            </a:r>
            <a:endParaRPr>
              <a:latin typeface="Roboto"/>
              <a:ea typeface="Roboto"/>
              <a:cs typeface="Roboto"/>
              <a:sym typeface="Roboto"/>
            </a:endParaRPr>
          </a:p>
          <a:p>
            <a:pPr indent="0" lvl="0" marL="0" rtl="0" algn="l">
              <a:lnSpc>
                <a:spcPct val="200000"/>
              </a:lnSpc>
              <a:spcBef>
                <a:spcPts val="0"/>
              </a:spcBef>
              <a:spcAft>
                <a:spcPts val="0"/>
              </a:spcAft>
              <a:buNone/>
            </a:pPr>
            <a:r>
              <a:rPr lang="en">
                <a:latin typeface="Roboto"/>
                <a:ea typeface="Roboto"/>
                <a:cs typeface="Roboto"/>
                <a:sym typeface="Roboto"/>
              </a:rPr>
              <a:t>Visualizations</a:t>
            </a:r>
            <a:endParaRPr>
              <a:latin typeface="Roboto"/>
              <a:ea typeface="Roboto"/>
              <a:cs typeface="Roboto"/>
              <a:sym typeface="Roboto"/>
            </a:endParaRPr>
          </a:p>
          <a:p>
            <a:pPr indent="0" lvl="0" marL="0" rtl="0" algn="l">
              <a:lnSpc>
                <a:spcPct val="200000"/>
              </a:lnSpc>
              <a:spcBef>
                <a:spcPts val="0"/>
              </a:spcBef>
              <a:spcAft>
                <a:spcPts val="0"/>
              </a:spcAft>
              <a:buNone/>
            </a:pPr>
            <a:r>
              <a:rPr lang="en">
                <a:latin typeface="Roboto"/>
                <a:ea typeface="Roboto"/>
                <a:cs typeface="Roboto"/>
                <a:sym typeface="Roboto"/>
              </a:rPr>
              <a:t>Logistic regression modelling</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100" y="133675"/>
            <a:ext cx="4572000" cy="12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Limitations</a:t>
            </a:r>
            <a:endParaRPr sz="3400"/>
          </a:p>
        </p:txBody>
      </p:sp>
      <p:sp>
        <p:nvSpPr>
          <p:cNvPr id="139" name="Google Shape;139;p20"/>
          <p:cNvSpPr txBox="1"/>
          <p:nvPr/>
        </p:nvSpPr>
        <p:spPr>
          <a:xfrm>
            <a:off x="458775" y="1212875"/>
            <a:ext cx="4113300" cy="2768400"/>
          </a:xfrm>
          <a:prstGeom prst="rect">
            <a:avLst/>
          </a:prstGeom>
          <a:noFill/>
          <a:ln>
            <a:noFill/>
          </a:ln>
        </p:spPr>
        <p:txBody>
          <a:bodyPr anchorCtr="0" anchor="ctr" bIns="91425" lIns="91425" spcFirstLastPara="1" rIns="91425" wrap="square" tIns="91425">
            <a:noAutofit/>
          </a:bodyPr>
          <a:lstStyle/>
          <a:p>
            <a:pPr indent="-349250" lvl="0" marL="457200" rtl="0" algn="l">
              <a:lnSpc>
                <a:spcPct val="115000"/>
              </a:lnSpc>
              <a:spcBef>
                <a:spcPts val="0"/>
              </a:spcBef>
              <a:spcAft>
                <a:spcPts val="0"/>
              </a:spcAft>
              <a:buClr>
                <a:schemeClr val="lt1"/>
              </a:buClr>
              <a:buSzPts val="1900"/>
              <a:buFont typeface="Roboto"/>
              <a:buChar char="●"/>
            </a:pPr>
            <a:r>
              <a:rPr lang="en" sz="1900">
                <a:solidFill>
                  <a:schemeClr val="lt1"/>
                </a:solidFill>
                <a:latin typeface="Roboto"/>
                <a:ea typeface="Roboto"/>
                <a:cs typeface="Roboto"/>
                <a:sym typeface="Roboto"/>
              </a:rPr>
              <a:t>Single state, California</a:t>
            </a:r>
            <a:endParaRPr sz="1900">
              <a:solidFill>
                <a:schemeClr val="lt1"/>
              </a:solidFill>
              <a:latin typeface="Roboto"/>
              <a:ea typeface="Roboto"/>
              <a:cs typeface="Roboto"/>
              <a:sym typeface="Roboto"/>
            </a:endParaRPr>
          </a:p>
          <a:p>
            <a:pPr indent="-349250" lvl="0" marL="457200" rtl="0" algn="l">
              <a:lnSpc>
                <a:spcPct val="115000"/>
              </a:lnSpc>
              <a:spcBef>
                <a:spcPts val="0"/>
              </a:spcBef>
              <a:spcAft>
                <a:spcPts val="0"/>
              </a:spcAft>
              <a:buClr>
                <a:schemeClr val="lt1"/>
              </a:buClr>
              <a:buSzPts val="1900"/>
              <a:buFont typeface="Roboto"/>
              <a:buChar char="●"/>
            </a:pPr>
            <a:r>
              <a:rPr lang="en" sz="1900">
                <a:solidFill>
                  <a:schemeClr val="lt1"/>
                </a:solidFill>
                <a:latin typeface="Roboto"/>
                <a:ea typeface="Roboto"/>
                <a:cs typeface="Roboto"/>
                <a:sym typeface="Roboto"/>
              </a:rPr>
              <a:t>Groupings of ED encounters generalizes specific data</a:t>
            </a:r>
            <a:endParaRPr sz="1900">
              <a:solidFill>
                <a:schemeClr val="lt1"/>
              </a:solidFill>
              <a:latin typeface="Roboto"/>
              <a:ea typeface="Roboto"/>
              <a:cs typeface="Roboto"/>
              <a:sym typeface="Roboto"/>
            </a:endParaRPr>
          </a:p>
          <a:p>
            <a:pPr indent="-349250" lvl="0" marL="457200" rtl="0" algn="l">
              <a:lnSpc>
                <a:spcPct val="115000"/>
              </a:lnSpc>
              <a:spcBef>
                <a:spcPts val="0"/>
              </a:spcBef>
              <a:spcAft>
                <a:spcPts val="0"/>
              </a:spcAft>
              <a:buClr>
                <a:schemeClr val="lt1"/>
              </a:buClr>
              <a:buSzPts val="1900"/>
              <a:buFont typeface="Roboto"/>
              <a:buChar char="●"/>
            </a:pPr>
            <a:r>
              <a:rPr lang="en" sz="1900">
                <a:solidFill>
                  <a:schemeClr val="lt1"/>
                </a:solidFill>
                <a:latin typeface="Roboto"/>
                <a:ea typeface="Roboto"/>
                <a:cs typeface="Roboto"/>
                <a:sym typeface="Roboto"/>
              </a:rPr>
              <a:t>Data could be inaccurate</a:t>
            </a:r>
            <a:endParaRPr sz="1900">
              <a:solidFill>
                <a:schemeClr val="lt1"/>
              </a:solidFill>
              <a:latin typeface="Roboto"/>
              <a:ea typeface="Roboto"/>
              <a:cs typeface="Roboto"/>
              <a:sym typeface="Roboto"/>
            </a:endParaRPr>
          </a:p>
          <a:p>
            <a:pPr indent="-349250" lvl="0" marL="457200" rtl="0" algn="l">
              <a:lnSpc>
                <a:spcPct val="115000"/>
              </a:lnSpc>
              <a:spcBef>
                <a:spcPts val="0"/>
              </a:spcBef>
              <a:spcAft>
                <a:spcPts val="0"/>
              </a:spcAft>
              <a:buClr>
                <a:schemeClr val="lt1"/>
              </a:buClr>
              <a:buSzPts val="1900"/>
              <a:buFont typeface="Roboto"/>
              <a:buChar char="●"/>
            </a:pPr>
            <a:r>
              <a:rPr lang="en" sz="1900">
                <a:solidFill>
                  <a:schemeClr val="lt1"/>
                </a:solidFill>
                <a:latin typeface="Roboto"/>
                <a:ea typeface="Roboto"/>
                <a:cs typeface="Roboto"/>
                <a:sym typeface="Roboto"/>
              </a:rPr>
              <a:t>Unclear </a:t>
            </a:r>
            <a:r>
              <a:rPr lang="en" sz="1900">
                <a:solidFill>
                  <a:schemeClr val="lt1"/>
                </a:solidFill>
                <a:latin typeface="Roboto"/>
                <a:ea typeface="Roboto"/>
                <a:cs typeface="Roboto"/>
                <a:sym typeface="Roboto"/>
              </a:rPr>
              <a:t>definition</a:t>
            </a:r>
            <a:r>
              <a:rPr lang="en" sz="1900">
                <a:solidFill>
                  <a:schemeClr val="lt1"/>
                </a:solidFill>
                <a:latin typeface="Roboto"/>
                <a:ea typeface="Roboto"/>
                <a:cs typeface="Roboto"/>
                <a:sym typeface="Roboto"/>
              </a:rPr>
              <a:t> of “homeless”</a:t>
            </a:r>
            <a:endParaRPr sz="1900">
              <a:solidFill>
                <a:schemeClr val="lt1"/>
              </a:solidFill>
              <a:latin typeface="Roboto"/>
              <a:ea typeface="Roboto"/>
              <a:cs typeface="Roboto"/>
              <a:sym typeface="Roboto"/>
            </a:endParaRPr>
          </a:p>
        </p:txBody>
      </p:sp>
      <p:sp>
        <p:nvSpPr>
          <p:cNvPr id="140" name="Google Shape;140;p20"/>
          <p:cNvSpPr txBox="1"/>
          <p:nvPr/>
        </p:nvSpPr>
        <p:spPr>
          <a:xfrm>
            <a:off x="4124150" y="409075"/>
            <a:ext cx="4572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solidFill>
                  <a:schemeClr val="lt1"/>
                </a:solidFill>
                <a:latin typeface="Roboto"/>
                <a:ea typeface="Roboto"/>
                <a:cs typeface="Roboto"/>
                <a:sym typeface="Roboto"/>
              </a:rPr>
              <a:t>Ethical Considerations</a:t>
            </a:r>
            <a:endParaRPr sz="1000">
              <a:latin typeface="Roboto"/>
              <a:ea typeface="Roboto"/>
              <a:cs typeface="Roboto"/>
              <a:sym typeface="Roboto"/>
            </a:endParaRPr>
          </a:p>
        </p:txBody>
      </p:sp>
      <p:sp>
        <p:nvSpPr>
          <p:cNvPr id="141" name="Google Shape;141;p20"/>
          <p:cNvSpPr txBox="1"/>
          <p:nvPr/>
        </p:nvSpPr>
        <p:spPr>
          <a:xfrm>
            <a:off x="4572100" y="1606200"/>
            <a:ext cx="4241700" cy="18225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lt1"/>
              </a:buClr>
              <a:buSzPts val="1900"/>
              <a:buFont typeface="Roboto"/>
              <a:buChar char="●"/>
            </a:pPr>
            <a:r>
              <a:rPr lang="en" sz="1900">
                <a:solidFill>
                  <a:schemeClr val="lt1"/>
                </a:solidFill>
                <a:latin typeface="Roboto"/>
                <a:ea typeface="Roboto"/>
                <a:cs typeface="Roboto"/>
                <a:sym typeface="Roboto"/>
              </a:rPr>
              <a:t>Inpatient hospitalization data omitted</a:t>
            </a:r>
            <a:endParaRPr sz="1900">
              <a:solidFill>
                <a:schemeClr val="lt1"/>
              </a:solidFill>
              <a:latin typeface="Roboto"/>
              <a:ea typeface="Roboto"/>
              <a:cs typeface="Roboto"/>
              <a:sym typeface="Roboto"/>
            </a:endParaRPr>
          </a:p>
          <a:p>
            <a:pPr indent="-349250" lvl="1" marL="914400" rtl="0" algn="l">
              <a:lnSpc>
                <a:spcPct val="115000"/>
              </a:lnSpc>
              <a:spcBef>
                <a:spcPts val="0"/>
              </a:spcBef>
              <a:spcAft>
                <a:spcPts val="0"/>
              </a:spcAft>
              <a:buClr>
                <a:schemeClr val="lt1"/>
              </a:buClr>
              <a:buSzPts val="1900"/>
              <a:buFont typeface="Roboto"/>
              <a:buChar char="○"/>
            </a:pPr>
            <a:r>
              <a:rPr lang="en" sz="1900">
                <a:solidFill>
                  <a:schemeClr val="lt1"/>
                </a:solidFill>
                <a:latin typeface="Roboto"/>
                <a:ea typeface="Roboto"/>
                <a:cs typeface="Roboto"/>
                <a:sym typeface="Roboto"/>
              </a:rPr>
              <a:t>Involuntary institutionalization</a:t>
            </a:r>
            <a:endParaRPr sz="1900">
              <a:solidFill>
                <a:schemeClr val="lt1"/>
              </a:solidFill>
              <a:latin typeface="Roboto"/>
              <a:ea typeface="Roboto"/>
              <a:cs typeface="Roboto"/>
              <a:sym typeface="Roboto"/>
            </a:endParaRPr>
          </a:p>
          <a:p>
            <a:pPr indent="-349250" lvl="0" marL="457200" rtl="0" algn="l">
              <a:lnSpc>
                <a:spcPct val="115000"/>
              </a:lnSpc>
              <a:spcBef>
                <a:spcPts val="0"/>
              </a:spcBef>
              <a:spcAft>
                <a:spcPts val="0"/>
              </a:spcAft>
              <a:buClr>
                <a:schemeClr val="lt1"/>
              </a:buClr>
              <a:buSzPts val="1900"/>
              <a:buFont typeface="Roboto"/>
              <a:buChar char="●"/>
            </a:pPr>
            <a:r>
              <a:rPr lang="en" sz="1900">
                <a:solidFill>
                  <a:schemeClr val="lt1"/>
                </a:solidFill>
                <a:latin typeface="Roboto"/>
                <a:ea typeface="Roboto"/>
                <a:cs typeface="Roboto"/>
                <a:sym typeface="Roboto"/>
              </a:rPr>
              <a:t>Anonymity retained in groupings</a:t>
            </a:r>
            <a:endParaRPr sz="1900">
              <a:solidFill>
                <a:schemeClr val="lt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Findings</a:t>
            </a:r>
            <a:endParaRPr/>
          </a:p>
        </p:txBody>
      </p:sp>
      <p:sp>
        <p:nvSpPr>
          <p:cNvPr id="147" name="Google Shape;147;p21"/>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Descriptive statistics</a:t>
            </a:r>
            <a:endParaRPr/>
          </a:p>
          <a:p>
            <a:pPr indent="0" lvl="0" marL="0" rtl="0" algn="l">
              <a:spcBef>
                <a:spcPts val="1600"/>
              </a:spcBef>
              <a:spcAft>
                <a:spcPts val="0"/>
              </a:spcAft>
              <a:buNone/>
            </a:pPr>
            <a:r>
              <a:rPr lang="en"/>
              <a:t>Highlight </a:t>
            </a:r>
            <a:r>
              <a:rPr lang="en"/>
              <a:t>magnitude</a:t>
            </a:r>
            <a:r>
              <a:rPr lang="en"/>
              <a:t> of data and relationships within</a:t>
            </a:r>
            <a:endParaRPr/>
          </a:p>
          <a:p>
            <a:pPr indent="0" lvl="0" marL="0" rtl="0" algn="l">
              <a:spcBef>
                <a:spcPts val="1600"/>
              </a:spcBef>
              <a:spcAft>
                <a:spcPts val="1600"/>
              </a:spcAft>
              <a:buNone/>
            </a:pPr>
            <a:r>
              <a:rPr lang="en"/>
              <a:t>Contrast important information in charts</a:t>
            </a:r>
            <a:endParaRPr/>
          </a:p>
        </p:txBody>
      </p:sp>
      <p:pic>
        <p:nvPicPr>
          <p:cNvPr id="148" name="Google Shape;148;p21"/>
          <p:cNvPicPr preferRelativeResize="0"/>
          <p:nvPr/>
        </p:nvPicPr>
        <p:blipFill>
          <a:blip r:embed="rId3">
            <a:alphaModFix/>
          </a:blip>
          <a:stretch>
            <a:fillRect/>
          </a:stretch>
        </p:blipFill>
        <p:spPr>
          <a:xfrm>
            <a:off x="3293175" y="457875"/>
            <a:ext cx="5850825" cy="4171425"/>
          </a:xfrm>
          <a:prstGeom prst="rect">
            <a:avLst/>
          </a:prstGeom>
          <a:noFill/>
          <a:ln>
            <a:noFill/>
          </a:ln>
        </p:spPr>
      </p:pic>
      <p:pic>
        <p:nvPicPr>
          <p:cNvPr id="149" name="Google Shape;149;p21"/>
          <p:cNvPicPr preferRelativeResize="0"/>
          <p:nvPr/>
        </p:nvPicPr>
        <p:blipFill>
          <a:blip r:embed="rId4">
            <a:alphaModFix/>
          </a:blip>
          <a:stretch>
            <a:fillRect/>
          </a:stretch>
        </p:blipFill>
        <p:spPr>
          <a:xfrm>
            <a:off x="3338878" y="273525"/>
            <a:ext cx="5805122" cy="478643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